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4"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25C0D0B5-81E8-7D9F-5EE0-57A601F8392D}">
          <p14:sldIdLst>
            <p14:sldId id="256"/>
            <p14:sldId id="257"/>
          </p14:sldIdLst>
        </p14:section>
        <p14:section name="What’s New for 2027" id="{8CFAD899-9B36-077F-DEF4-9A1991A32474}">
          <p14:sldIdLst>
            <p14:sldId id="258"/>
            <p14:sldId id="259"/>
            <p14:sldId id="260"/>
            <p14:sldId id="261"/>
          </p14:sldIdLst>
        </p14:section>
        <p14:section name="Resources for Maximizing Value" id="{B84DCE98-95E1-D43C-C55B-C4A4919391B2}">
          <p14:sldIdLst>
            <p14:sldId id="262"/>
            <p14:sldId id="263"/>
            <p14:sldId id="265"/>
            <p14:sldId id="266"/>
            <p14:sldId id="267"/>
            <p14:sldId id="268"/>
            <p14:sldId id="264"/>
            <p14:sldId id="269"/>
            <p14:sldId id="270"/>
            <p14:sldId id="271"/>
            <p14:sldId id="272"/>
            <p14:sldId id="273"/>
            <p14:sldId id="274"/>
            <p14:sldId id="275"/>
            <p14:sldId id="276"/>
          </p14:sldIdLst>
        </p14:section>
        <p14:section name="Get Ready to Enroll" id="{1C9F786F-C354-8649-0BE8-EA5149D1BF41}">
          <p14:sldIdLst>
            <p14:sldId id="277"/>
            <p14:sldId id="278"/>
            <p14:sldId id="279"/>
            <p14:sldId id="280"/>
            <p14:sldId id="281"/>
            <p14:sldId id="282"/>
          </p14:sldIdLst>
        </p14:section>
        <p14:section name="Questions?" id="{332E4454-9709-1F6B-1D6A-A710FE5B19DB}">
          <p14:sldIdLst>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38663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Kaiser HMO premiums decrease 0.3%; Kaiser HSA increases 0.1%. All other changes are increases. Dental +6.5%, vision unchanged.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Health Care FSA figures ($3,400 / $680) are as published in the 2027 newsletter. Confirm the final IRS 2027 limit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Updated with 2027 bi-weekly rates (PPO $154.73, HIP $102.70 individual) and the 2027 HIP out-of-pocket max ($4,300). Confirm the PPO out-of-pocket max ($3,000) and The Hartford Critical Illness rate ($73)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Phone number updated to 1-888-851-7032 per the 2027 newsletter (the 2026 deck listed 1-800-635-0606). Confirm which is current.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pic>
        <p:nvPicPr>
          <p:cNvPr id="2" name="Image 0" descr="/tmp/d/a/logo_blue.png"/>
          <p:cNvPicPr>
            <a:picLocks noChangeAspect="1"/>
          </p:cNvPicPr>
          <p:nvPr/>
        </p:nvPicPr>
        <p:blipFill>
          <a:blip r:embed="rId2"/>
          <a:stretch>
            <a:fillRect/>
          </a:stretch>
        </p:blipFill>
        <p:spPr>
          <a:xfrm>
            <a:off x="10561320" y="6327648"/>
            <a:ext cx="1143000" cy="173736"/>
          </a:xfrm>
          <a:prstGeom prst="rect">
            <a:avLst/>
          </a:prstGeom>
        </p:spPr>
      </p:pic>
      <p:sp>
        <p:nvSpPr>
          <p:cNvPr id="3" name="Text 0"/>
          <p:cNvSpPr/>
          <p:nvPr/>
        </p:nvSpPr>
        <p:spPr>
          <a:xfrm>
            <a:off x="548640" y="6291072"/>
            <a:ext cx="4572000" cy="256032"/>
          </a:xfrm>
          <a:prstGeom prst="rect">
            <a:avLst/>
          </a:prstGeom>
          <a:noFill/>
          <a:ln/>
        </p:spPr>
        <p:txBody>
          <a:bodyPr wrap="square" lIns="0" tIns="0" rIns="0" bIns="0" rtlCol="0" anchor="ctr"/>
          <a:lstStyle/>
          <a:p>
            <a:pPr marL="0" indent="0">
              <a:buNone/>
            </a:pPr>
            <a:r>
              <a:rPr lang="en-US" sz="1000" dirty="0">
                <a:solidFill>
                  <a:schemeClr val="accent6"/>
                </a:solidFill>
              </a:rPr>
              <a:t>2027 Annual Open Enrollment</a:t>
            </a:r>
            <a:endParaRPr lang="en-US" sz="1000" dirty="0"/>
          </a:p>
        </p:txBody>
      </p:sp>
      <p:sp>
        <p:nvSpPr>
          <p:cNvPr id="4" name="Text 1"/>
          <p:cNvSpPr>
            <a:spLocks noGrp="1"/>
          </p:cNvSpPr>
          <p:nvPr>
            <p:ph type="body" idx="102" hasCustomPrompt="1"/>
          </p:nvPr>
        </p:nvSpPr>
        <p:spPr>
          <a:xfrm>
            <a:off x="548640" y="347472"/>
            <a:ext cx="9601200" cy="274320"/>
          </a:xfrm>
          <a:prstGeom prst="rect">
            <a:avLst/>
          </a:prstGeom>
          <a:noFill/>
          <a:ln/>
        </p:spPr>
        <p:txBody>
          <a:bodyPr wrap="square" rtlCol="0"/>
          <a:lstStyle>
            <a:lvl1pPr marL="0" indent="0">
              <a:buNone/>
              <a:defRPr lang="en-US" sz="1100" b="1" kern="0" spc="100" dirty="0">
                <a:solidFill>
                  <a:schemeClr val="accent2"/>
                </a:solidFill>
              </a:defRPr>
            </a:lvl1pPr>
          </a:lstStyle>
          <a:p>
            <a:pPr marL="0" indent="0">
              <a:buNone/>
            </a:pPr>
            <a:endParaRPr lang="en-US" sz="1100" dirty="0"/>
          </a:p>
        </p:txBody>
      </p:sp>
      <p:sp>
        <p:nvSpPr>
          <p:cNvPr id="5" name="Text 1"/>
          <p:cNvSpPr>
            <a:spLocks noGrp="1"/>
          </p:cNvSpPr>
          <p:nvPr>
            <p:ph type="title" idx="103" hasCustomPrompt="1"/>
          </p:nvPr>
        </p:nvSpPr>
        <p:spPr>
          <a:xfrm>
            <a:off x="548640" y="603504"/>
            <a:ext cx="9875520" cy="594360"/>
          </a:xfrm>
          <a:prstGeom prst="rect">
            <a:avLst/>
          </a:prstGeom>
          <a:noFill/>
          <a:ln/>
        </p:spPr>
        <p:txBody>
          <a:bodyPr wrap="square" rtlCol="0"/>
          <a:lstStyle>
            <a:lvl1pPr marL="0" indent="0" algn="l">
              <a:buNone/>
              <a:defRPr lang="en-US" sz="3000" b="1" dirty="0">
                <a:solidFill>
                  <a:schemeClr val="accent1"/>
                </a:solidFill>
              </a:defRPr>
            </a:lvl1pPr>
          </a:lstStyle>
          <a:p>
            <a:pPr marL="0" indent="0" algn="l">
              <a:buNone/>
            </a:pPr>
            <a:endParaRPr lang="en-US" sz="3000" dirty="0"/>
          </a:p>
        </p:txBody>
      </p:sp>
      <p:sp>
        <p:nvSpPr>
          <p:cNvPr id="6" name="Text 1"/>
          <p:cNvSpPr>
            <a:spLocks noGrp="1"/>
          </p:cNvSpPr>
          <p:nvPr>
            <p:ph type="body" idx="104" hasCustomPrompt="1"/>
          </p:nvPr>
        </p:nvSpPr>
        <p:spPr>
          <a:xfrm>
            <a:off x="548640" y="1188720"/>
            <a:ext cx="11064240" cy="365760"/>
          </a:xfrm>
          <a:prstGeom prst="rect">
            <a:avLst/>
          </a:prstGeom>
          <a:noFill/>
          <a:ln/>
        </p:spPr>
        <p:txBody>
          <a:bodyPr wrap="square" rtlCol="0"/>
          <a:lstStyle>
            <a:lvl1pPr marL="0" indent="0">
              <a:buNone/>
              <a:defRPr lang="en-US" sz="1500" dirty="0">
                <a:solidFill>
                  <a:schemeClr val="accent6"/>
                </a:solidFill>
              </a:defRPr>
            </a:lvl1pPr>
          </a:lstStyle>
          <a:p>
            <a:pPr marL="0" indent="0">
              <a:buNone/>
            </a:pPr>
            <a:endParaRPr lang="en-US" sz="15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Image 0" descr="/tmp/d/a/logo_white.png"/>
          <p:cNvPicPr>
            <a:picLocks noChangeAspect="1"/>
          </p:cNvPicPr>
          <p:nvPr/>
        </p:nvPicPr>
        <p:blipFill>
          <a:blip r:embed="rId3"/>
          <a:stretch>
            <a:fillRect/>
          </a:stretch>
        </p:blipFill>
        <p:spPr>
          <a:xfrm>
            <a:off x="731520" y="640080"/>
            <a:ext cx="2194560" cy="374904"/>
          </a:xfrm>
          <a:prstGeom prst="rect">
            <a:avLst/>
          </a:prstGeom>
        </p:spPr>
      </p:pic>
      <p:sp>
        <p:nvSpPr>
          <p:cNvPr id="3" name="Text 0"/>
          <p:cNvSpPr>
            <a:spLocks noGrp="1"/>
          </p:cNvSpPr>
          <p:nvPr>
            <p:ph type="body" idx="101" hasCustomPrompt="1"/>
          </p:nvPr>
        </p:nvSpPr>
        <p:spPr>
          <a:xfrm>
            <a:off x="731520" y="2651760"/>
            <a:ext cx="9144000" cy="365760"/>
          </a:xfrm>
          <a:prstGeom prst="rect">
            <a:avLst/>
          </a:prstGeom>
          <a:noFill/>
          <a:ln/>
        </p:spPr>
        <p:txBody>
          <a:bodyPr wrap="square" rtlCol="0"/>
          <a:lstStyle>
            <a:lvl1pPr marL="0" indent="0">
              <a:buNone/>
              <a:defRPr lang="en-US" sz="1400" b="1" kern="0" spc="200" dirty="0">
                <a:solidFill>
                  <a:schemeClr val="accent3"/>
                </a:solidFill>
              </a:defRPr>
            </a:lvl1pPr>
          </a:lstStyle>
          <a:p>
            <a:pPr marL="0" indent="0">
              <a:buNone/>
            </a:pPr>
            <a:endParaRPr lang="en-US" sz="1400" dirty="0"/>
          </a:p>
        </p:txBody>
      </p:sp>
      <p:sp>
        <p:nvSpPr>
          <p:cNvPr id="4" name="Text 0"/>
          <p:cNvSpPr>
            <a:spLocks noGrp="1"/>
          </p:cNvSpPr>
          <p:nvPr>
            <p:ph type="title" idx="102" hasCustomPrompt="1"/>
          </p:nvPr>
        </p:nvSpPr>
        <p:spPr>
          <a:xfrm>
            <a:off x="731520" y="3017520"/>
            <a:ext cx="10058400" cy="914400"/>
          </a:xfrm>
          <a:prstGeom prst="rect">
            <a:avLst/>
          </a:prstGeom>
          <a:noFill/>
          <a:ln/>
        </p:spPr>
        <p:txBody>
          <a:bodyPr wrap="square" rtlCol="0"/>
          <a:lstStyle>
            <a:lvl1pPr marL="0" indent="0" algn="l">
              <a:buNone/>
              <a:defRPr lang="en-US" sz="4400" b="1" dirty="0">
                <a:solidFill>
                  <a:schemeClr val="bg1"/>
                </a:solidFill>
              </a:defRPr>
            </a:lvl1pPr>
          </a:lstStyle>
          <a:p>
            <a:pPr marL="0" indent="0" algn="l">
              <a:buNone/>
            </a:pPr>
            <a:endParaRPr lang="en-US" sz="44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5.png"/><Relationship Id="rId5" Type="http://schemas.openxmlformats.org/officeDocument/2006/relationships/image" Target="../media/image9.png"/><Relationship Id="rId10" Type="http://schemas.openxmlformats.org/officeDocument/2006/relationships/image" Target="../media/image13.png"/><Relationship Id="rId4" Type="http://schemas.openxmlformats.org/officeDocument/2006/relationships/image" Target="../media/image8.png"/><Relationship Id="rId9" Type="http://schemas.openxmlformats.org/officeDocument/2006/relationships/image" Target="../media/image1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9.png"/><Relationship Id="rId7"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6.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14.png"/><Relationship Id="rId7"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20.png"/><Relationship Id="rId4" Type="http://schemas.openxmlformats.org/officeDocument/2006/relationships/image" Target="../media/image38.png"/><Relationship Id="rId9" Type="http://schemas.openxmlformats.org/officeDocument/2006/relationships/image" Target="../media/image40.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13.png"/><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8.png"/><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Image 0" descr="/tmp/d/a/logo_white.png"/>
          <p:cNvPicPr>
            <a:picLocks noChangeAspect="1"/>
          </p:cNvPicPr>
          <p:nvPr/>
        </p:nvPicPr>
        <p:blipFill>
          <a:blip r:embed="rId4"/>
          <a:stretch>
            <a:fillRect/>
          </a:stretch>
        </p:blipFill>
        <p:spPr>
          <a:xfrm>
            <a:off x="731520" y="640080"/>
            <a:ext cx="2377440" cy="402336"/>
          </a:xfrm>
          <a:prstGeom prst="rect">
            <a:avLst/>
          </a:prstGeom>
        </p:spPr>
      </p:pic>
      <p:sp>
        <p:nvSpPr>
          <p:cNvPr id="3" name="Text 0"/>
          <p:cNvSpPr txBox="1"/>
          <p:nvPr/>
        </p:nvSpPr>
        <p:spPr>
          <a:xfrm>
            <a:off x="731520" y="2286000"/>
            <a:ext cx="8229600" cy="914400"/>
          </a:xfrm>
          <a:prstGeom prst="rect">
            <a:avLst/>
          </a:prstGeom>
          <a:noFill/>
          <a:ln/>
        </p:spPr>
        <p:txBody>
          <a:bodyPr wrap="square" lIns="0" tIns="0" rIns="0" bIns="0" rtlCol="0" anchor="ctr"/>
          <a:lstStyle/>
          <a:p>
            <a:pPr marL="0" indent="0">
              <a:buNone/>
            </a:pPr>
            <a:r>
              <a:rPr lang="en-US" sz="5400" b="1" dirty="0">
                <a:solidFill>
                  <a:schemeClr val="bg1"/>
                </a:solidFill>
              </a:rPr>
              <a:t>My Teradyne Benefits</a:t>
            </a:r>
            <a:endParaRPr lang="en-US" sz="5400" dirty="0"/>
          </a:p>
        </p:txBody>
      </p:sp>
      <p:sp>
        <p:nvSpPr>
          <p:cNvPr id="4" name="Text 1"/>
          <p:cNvSpPr txBox="1"/>
          <p:nvPr/>
        </p:nvSpPr>
        <p:spPr>
          <a:xfrm>
            <a:off x="731520" y="3200400"/>
            <a:ext cx="8229600" cy="502920"/>
          </a:xfrm>
          <a:prstGeom prst="rect">
            <a:avLst/>
          </a:prstGeom>
          <a:noFill/>
          <a:ln/>
        </p:spPr>
        <p:txBody>
          <a:bodyPr wrap="square" lIns="0" tIns="0" rIns="0" bIns="0" rtlCol="0" anchor="ctr"/>
          <a:lstStyle/>
          <a:p>
            <a:pPr marL="0" indent="0">
              <a:buNone/>
            </a:pPr>
            <a:r>
              <a:rPr lang="en-US" sz="2600" dirty="0">
                <a:solidFill>
                  <a:schemeClr val="bg1"/>
                </a:solidFill>
              </a:rPr>
              <a:t>2027 Annual Open Enrollment</a:t>
            </a:r>
            <a:endParaRPr lang="en-US" sz="2600" dirty="0"/>
          </a:p>
        </p:txBody>
      </p:sp>
      <p:sp>
        <p:nvSpPr>
          <p:cNvPr id="5" name="Text 2"/>
          <p:cNvSpPr txBox="1"/>
          <p:nvPr/>
        </p:nvSpPr>
        <p:spPr>
          <a:xfrm>
            <a:off x="731520" y="3749040"/>
            <a:ext cx="8229600" cy="365760"/>
          </a:xfrm>
          <a:prstGeom prst="rect">
            <a:avLst/>
          </a:prstGeom>
          <a:noFill/>
          <a:ln/>
        </p:spPr>
        <p:txBody>
          <a:bodyPr wrap="square" lIns="0" tIns="0" rIns="0" bIns="0" rtlCol="0" anchor="ctr"/>
          <a:lstStyle/>
          <a:p>
            <a:pPr marL="0" indent="0">
              <a:buNone/>
            </a:pPr>
            <a:r>
              <a:rPr lang="en-US" sz="1600" b="1" dirty="0">
                <a:solidFill>
                  <a:schemeClr val="accent3"/>
                </a:solidFill>
              </a:rPr>
              <a:t>Health  |  Wealth  |  Peace of Mind</a:t>
            </a:r>
            <a:endParaRPr lang="en-US" sz="1600" dirty="0"/>
          </a:p>
        </p:txBody>
      </p:sp>
      <p:sp>
        <p:nvSpPr>
          <p:cNvPr id="6" name="Shape 3"/>
          <p:cNvSpPr/>
          <p:nvPr/>
        </p:nvSpPr>
        <p:spPr>
          <a:xfrm>
            <a:off x="731520" y="4389120"/>
            <a:ext cx="7680960" cy="731520"/>
          </a:xfrm>
          <a:prstGeom prst="roundRect">
            <a:avLst>
              <a:gd name="adj" fmla="val 50000"/>
            </a:avLst>
          </a:prstGeom>
          <a:solidFill>
            <a:schemeClr val="accent1">
              <a:alpha val="0"/>
            </a:schemeClr>
          </a:solidFill>
          <a:ln w="19050">
            <a:solidFill>
              <a:schemeClr val="accent5"/>
            </a:solidFill>
            <a:prstDash val="solid"/>
          </a:ln>
        </p:spPr>
        <p:txBody>
          <a:bodyPr/>
          <a:lstStyle/>
          <a:p>
            <a:endParaRPr lang="en-US"/>
          </a:p>
        </p:txBody>
      </p:sp>
      <p:sp>
        <p:nvSpPr>
          <p:cNvPr id="7" name="Text 4"/>
          <p:cNvSpPr txBox="1"/>
          <p:nvPr/>
        </p:nvSpPr>
        <p:spPr>
          <a:xfrm>
            <a:off x="731520" y="4389120"/>
            <a:ext cx="7680960" cy="731520"/>
          </a:xfrm>
          <a:prstGeom prst="rect">
            <a:avLst/>
          </a:prstGeom>
          <a:noFill/>
          <a:ln/>
        </p:spPr>
        <p:txBody>
          <a:bodyPr wrap="square" lIns="0" tIns="0" rIns="0" bIns="0" rtlCol="0" anchor="ctr"/>
          <a:lstStyle/>
          <a:p>
            <a:pPr marL="0" indent="0" algn="ctr">
              <a:buNone/>
            </a:pPr>
            <a:r>
              <a:rPr lang="en-US" sz="2200" b="1" dirty="0">
                <a:solidFill>
                  <a:schemeClr val="bg1"/>
                </a:solidFill>
              </a:rPr>
              <a:t>Annual Enrollment: November 3 – November 20, 2026</a:t>
            </a:r>
            <a:endParaRPr lang="en-US" sz="2200" dirty="0"/>
          </a:p>
        </p:txBody>
      </p:sp>
      <p:sp>
        <p:nvSpPr>
          <p:cNvPr id="8" name="Shape 5"/>
          <p:cNvSpPr/>
          <p:nvPr/>
        </p:nvSpPr>
        <p:spPr>
          <a:xfrm>
            <a:off x="731520" y="5760720"/>
            <a:ext cx="502920" cy="502920"/>
          </a:xfrm>
          <a:prstGeom prst="ellipse">
            <a:avLst/>
          </a:prstGeom>
          <a:solidFill>
            <a:schemeClr val="bg1">
              <a:alpha val="15000"/>
            </a:schemeClr>
          </a:solidFill>
          <a:ln w="9525">
            <a:solidFill>
              <a:schemeClr val="bg1">
                <a:alpha val="50000"/>
              </a:schemeClr>
            </a:solidFill>
            <a:prstDash val="solid"/>
          </a:ln>
        </p:spPr>
        <p:txBody>
          <a:bodyPr/>
          <a:lstStyle/>
          <a:p>
            <a:endParaRPr lang="en-US"/>
          </a:p>
        </p:txBody>
      </p:sp>
      <p:pic>
        <p:nvPicPr>
          <p:cNvPr id="9" name="Image 1" descr="/tmp/d/a/ic003.png"/>
          <p:cNvPicPr>
            <a:picLocks noChangeAspect="1"/>
          </p:cNvPicPr>
          <p:nvPr/>
        </p:nvPicPr>
        <p:blipFill>
          <a:blip r:embed="rId5"/>
          <a:stretch>
            <a:fillRect/>
          </a:stretch>
        </p:blipFill>
        <p:spPr>
          <a:xfrm>
            <a:off x="859536" y="5888736"/>
            <a:ext cx="246888" cy="246888"/>
          </a:xfrm>
          <a:prstGeom prst="rect">
            <a:avLst/>
          </a:prstGeom>
        </p:spPr>
      </p:pic>
      <p:sp>
        <p:nvSpPr>
          <p:cNvPr id="10" name="Shape 6"/>
          <p:cNvSpPr/>
          <p:nvPr/>
        </p:nvSpPr>
        <p:spPr>
          <a:xfrm>
            <a:off x="1417320" y="5760720"/>
            <a:ext cx="502920" cy="502920"/>
          </a:xfrm>
          <a:prstGeom prst="ellipse">
            <a:avLst/>
          </a:prstGeom>
          <a:solidFill>
            <a:schemeClr val="bg1">
              <a:alpha val="15000"/>
            </a:schemeClr>
          </a:solidFill>
          <a:ln w="9525">
            <a:solidFill>
              <a:schemeClr val="bg1">
                <a:alpha val="50000"/>
              </a:schemeClr>
            </a:solidFill>
            <a:prstDash val="solid"/>
          </a:ln>
        </p:spPr>
        <p:txBody>
          <a:bodyPr/>
          <a:lstStyle/>
          <a:p>
            <a:endParaRPr lang="en-US"/>
          </a:p>
        </p:txBody>
      </p:sp>
      <p:pic>
        <p:nvPicPr>
          <p:cNvPr id="11" name="Image 2" descr="/tmp/d/a/ic005.png"/>
          <p:cNvPicPr>
            <a:picLocks noChangeAspect="1"/>
          </p:cNvPicPr>
          <p:nvPr/>
        </p:nvPicPr>
        <p:blipFill>
          <a:blip r:embed="rId6"/>
          <a:stretch>
            <a:fillRect/>
          </a:stretch>
        </p:blipFill>
        <p:spPr>
          <a:xfrm>
            <a:off x="1545336" y="5888736"/>
            <a:ext cx="246888" cy="246888"/>
          </a:xfrm>
          <a:prstGeom prst="rect">
            <a:avLst/>
          </a:prstGeom>
        </p:spPr>
      </p:pic>
      <p:sp>
        <p:nvSpPr>
          <p:cNvPr id="12" name="Shape 7"/>
          <p:cNvSpPr/>
          <p:nvPr/>
        </p:nvSpPr>
        <p:spPr>
          <a:xfrm>
            <a:off x="2103120" y="5760720"/>
            <a:ext cx="502920" cy="502920"/>
          </a:xfrm>
          <a:prstGeom prst="ellipse">
            <a:avLst/>
          </a:prstGeom>
          <a:solidFill>
            <a:schemeClr val="bg1">
              <a:alpha val="15000"/>
            </a:schemeClr>
          </a:solidFill>
          <a:ln w="9525">
            <a:solidFill>
              <a:schemeClr val="bg1">
                <a:alpha val="50000"/>
              </a:schemeClr>
            </a:solidFill>
            <a:prstDash val="solid"/>
          </a:ln>
        </p:spPr>
        <p:txBody>
          <a:bodyPr/>
          <a:lstStyle/>
          <a:p>
            <a:endParaRPr lang="en-US"/>
          </a:p>
        </p:txBody>
      </p:sp>
      <p:pic>
        <p:nvPicPr>
          <p:cNvPr id="13" name="Image 3" descr="/tmp/d/a/ic007.png"/>
          <p:cNvPicPr>
            <a:picLocks noChangeAspect="1"/>
          </p:cNvPicPr>
          <p:nvPr/>
        </p:nvPicPr>
        <p:blipFill>
          <a:blip r:embed="rId7"/>
          <a:stretch>
            <a:fillRect/>
          </a:stretch>
        </p:blipFill>
        <p:spPr>
          <a:xfrm>
            <a:off x="2231136" y="5888736"/>
            <a:ext cx="246888" cy="24688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It’s Time to Enroll for 2027 Benefits</a:t>
            </a:r>
            <a:endParaRPr lang="en-US" sz="3000" dirty="0"/>
          </a:p>
        </p:txBody>
      </p:sp>
      <p:sp>
        <p:nvSpPr>
          <p:cNvPr id="3"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2000" b="1" dirty="0">
                <a:solidFill>
                  <a:schemeClr val="accent1"/>
                </a:solidFill>
              </a:rPr>
              <a:t>Annual Enrollment: November 3 – November 20, 2026</a:t>
            </a:r>
            <a:endParaRPr lang="en-US" sz="1500" dirty="0"/>
          </a:p>
        </p:txBody>
      </p:sp>
      <p:sp>
        <p:nvSpPr>
          <p:cNvPr id="4" name="card"/>
          <p:cNvSpPr/>
          <p:nvPr/>
        </p:nvSpPr>
        <p:spPr>
          <a:xfrm>
            <a:off x="548640" y="1783080"/>
            <a:ext cx="4023360" cy="4206240"/>
          </a:xfrm>
          <a:prstGeom prst="roundRect">
            <a:avLst>
              <a:gd name="adj" fmla="val 1818"/>
            </a:avLst>
          </a:prstGeom>
          <a:solidFill>
            <a:schemeClr val="bg2"/>
          </a:solidFill>
          <a:ln/>
        </p:spPr>
        <p:txBody>
          <a:bodyPr/>
          <a:lstStyle/>
          <a:p>
            <a:endParaRPr lang="en-US"/>
          </a:p>
        </p:txBody>
      </p:sp>
      <p:sp>
        <p:nvSpPr>
          <p:cNvPr id="5" name="Text 3"/>
          <p:cNvSpPr txBox="1"/>
          <p:nvPr/>
        </p:nvSpPr>
        <p:spPr>
          <a:xfrm>
            <a:off x="777240" y="1920240"/>
            <a:ext cx="3566160" cy="594360"/>
          </a:xfrm>
          <a:prstGeom prst="rect">
            <a:avLst/>
          </a:prstGeom>
          <a:noFill/>
          <a:ln/>
        </p:spPr>
        <p:txBody>
          <a:bodyPr wrap="square" lIns="0" tIns="0" rIns="0" bIns="0" rtlCol="0" anchor="ctr"/>
          <a:lstStyle/>
          <a:p>
            <a:pPr marL="0" indent="0">
              <a:buNone/>
            </a:pPr>
            <a:r>
              <a:rPr lang="en-US" sz="1400" dirty="0">
                <a:solidFill>
                  <a:schemeClr val="tx1"/>
                </a:solidFill>
              </a:rPr>
              <a:t>Teradyne offers a variety of benefits for our diverse workforce.</a:t>
            </a:r>
            <a:endParaRPr lang="en-US" sz="1400" dirty="0"/>
          </a:p>
        </p:txBody>
      </p:sp>
      <p:sp>
        <p:nvSpPr>
          <p:cNvPr id="6" name="icon circle"/>
          <p:cNvSpPr/>
          <p:nvPr/>
        </p:nvSpPr>
        <p:spPr>
          <a:xfrm>
            <a:off x="1143000" y="2651760"/>
            <a:ext cx="566928" cy="566928"/>
          </a:xfrm>
          <a:prstGeom prst="ellipse">
            <a:avLst/>
          </a:prstGeom>
          <a:solidFill>
            <a:schemeClr val="accent1"/>
          </a:solidFill>
          <a:ln/>
        </p:spPr>
        <p:txBody>
          <a:bodyPr/>
          <a:lstStyle/>
          <a:p>
            <a:endParaRPr lang="en-US"/>
          </a:p>
        </p:txBody>
      </p:sp>
      <p:pic>
        <p:nvPicPr>
          <p:cNvPr id="7" name="Image 0" descr="icon"/>
          <p:cNvPicPr>
            <a:picLocks noChangeAspect="1"/>
          </p:cNvPicPr>
          <p:nvPr/>
        </p:nvPicPr>
        <p:blipFill>
          <a:blip r:embed="rId3"/>
          <a:stretch>
            <a:fillRect/>
          </a:stretch>
        </p:blipFill>
        <p:spPr>
          <a:xfrm>
            <a:off x="1267724" y="2776484"/>
            <a:ext cx="317480" cy="317480"/>
          </a:xfrm>
          <a:prstGeom prst="rect">
            <a:avLst/>
          </a:prstGeom>
        </p:spPr>
      </p:pic>
      <p:sp>
        <p:nvSpPr>
          <p:cNvPr id="8" name="icon circle"/>
          <p:cNvSpPr/>
          <p:nvPr/>
        </p:nvSpPr>
        <p:spPr>
          <a:xfrm>
            <a:off x="2194560" y="2651760"/>
            <a:ext cx="566928" cy="566928"/>
          </a:xfrm>
          <a:prstGeom prst="ellipse">
            <a:avLst/>
          </a:prstGeom>
          <a:solidFill>
            <a:schemeClr val="accent1"/>
          </a:solidFill>
          <a:ln/>
        </p:spPr>
        <p:txBody>
          <a:bodyPr/>
          <a:lstStyle/>
          <a:p>
            <a:endParaRPr lang="en-US"/>
          </a:p>
        </p:txBody>
      </p:sp>
      <p:pic>
        <p:nvPicPr>
          <p:cNvPr id="9" name="Image 1" descr="icon"/>
          <p:cNvPicPr>
            <a:picLocks noChangeAspect="1"/>
          </p:cNvPicPr>
          <p:nvPr/>
        </p:nvPicPr>
        <p:blipFill>
          <a:blip r:embed="rId4"/>
          <a:stretch>
            <a:fillRect/>
          </a:stretch>
        </p:blipFill>
        <p:spPr>
          <a:xfrm>
            <a:off x="2319284" y="2776484"/>
            <a:ext cx="317480" cy="317480"/>
          </a:xfrm>
          <a:prstGeom prst="rect">
            <a:avLst/>
          </a:prstGeom>
        </p:spPr>
      </p:pic>
      <p:sp>
        <p:nvSpPr>
          <p:cNvPr id="10" name="icon circle"/>
          <p:cNvSpPr/>
          <p:nvPr/>
        </p:nvSpPr>
        <p:spPr>
          <a:xfrm>
            <a:off x="3246120" y="2651760"/>
            <a:ext cx="566928" cy="566928"/>
          </a:xfrm>
          <a:prstGeom prst="ellipse">
            <a:avLst/>
          </a:prstGeom>
          <a:solidFill>
            <a:schemeClr val="accent1"/>
          </a:solidFill>
          <a:ln/>
        </p:spPr>
        <p:txBody>
          <a:bodyPr/>
          <a:lstStyle/>
          <a:p>
            <a:endParaRPr lang="en-US"/>
          </a:p>
        </p:txBody>
      </p:sp>
      <p:pic>
        <p:nvPicPr>
          <p:cNvPr id="11" name="Image 2" descr="icon"/>
          <p:cNvPicPr>
            <a:picLocks noChangeAspect="1"/>
          </p:cNvPicPr>
          <p:nvPr/>
        </p:nvPicPr>
        <p:blipFill>
          <a:blip r:embed="rId5"/>
          <a:stretch>
            <a:fillRect/>
          </a:stretch>
        </p:blipFill>
        <p:spPr>
          <a:xfrm>
            <a:off x="3370844" y="2776484"/>
            <a:ext cx="317480" cy="317480"/>
          </a:xfrm>
          <a:prstGeom prst="rect">
            <a:avLst/>
          </a:prstGeom>
        </p:spPr>
      </p:pic>
      <p:sp>
        <p:nvSpPr>
          <p:cNvPr id="12" name="icon circle"/>
          <p:cNvSpPr/>
          <p:nvPr/>
        </p:nvSpPr>
        <p:spPr>
          <a:xfrm>
            <a:off x="1143000" y="3429000"/>
            <a:ext cx="566928" cy="566928"/>
          </a:xfrm>
          <a:prstGeom prst="ellipse">
            <a:avLst/>
          </a:prstGeom>
          <a:solidFill>
            <a:schemeClr val="accent1"/>
          </a:solidFill>
          <a:ln/>
        </p:spPr>
        <p:txBody>
          <a:bodyPr/>
          <a:lstStyle/>
          <a:p>
            <a:endParaRPr lang="en-US"/>
          </a:p>
        </p:txBody>
      </p:sp>
      <p:pic>
        <p:nvPicPr>
          <p:cNvPr id="13" name="Image 3" descr="icon"/>
          <p:cNvPicPr>
            <a:picLocks noChangeAspect="1"/>
          </p:cNvPicPr>
          <p:nvPr/>
        </p:nvPicPr>
        <p:blipFill>
          <a:blip r:embed="rId6"/>
          <a:stretch>
            <a:fillRect/>
          </a:stretch>
        </p:blipFill>
        <p:spPr>
          <a:xfrm>
            <a:off x="1267724" y="3553724"/>
            <a:ext cx="317480" cy="317480"/>
          </a:xfrm>
          <a:prstGeom prst="rect">
            <a:avLst/>
          </a:prstGeom>
        </p:spPr>
      </p:pic>
      <p:sp>
        <p:nvSpPr>
          <p:cNvPr id="14" name="icon circle"/>
          <p:cNvSpPr/>
          <p:nvPr/>
        </p:nvSpPr>
        <p:spPr>
          <a:xfrm>
            <a:off x="2194560" y="3429000"/>
            <a:ext cx="566928" cy="566928"/>
          </a:xfrm>
          <a:prstGeom prst="ellipse">
            <a:avLst/>
          </a:prstGeom>
          <a:solidFill>
            <a:schemeClr val="accent1"/>
          </a:solidFill>
          <a:ln/>
        </p:spPr>
        <p:txBody>
          <a:bodyPr/>
          <a:lstStyle/>
          <a:p>
            <a:endParaRPr lang="en-US"/>
          </a:p>
        </p:txBody>
      </p:sp>
      <p:pic>
        <p:nvPicPr>
          <p:cNvPr id="15" name="Image 4" descr="icon"/>
          <p:cNvPicPr>
            <a:picLocks noChangeAspect="1"/>
          </p:cNvPicPr>
          <p:nvPr/>
        </p:nvPicPr>
        <p:blipFill>
          <a:blip r:embed="rId7"/>
          <a:stretch>
            <a:fillRect/>
          </a:stretch>
        </p:blipFill>
        <p:spPr>
          <a:xfrm>
            <a:off x="2319284" y="3553724"/>
            <a:ext cx="317480" cy="317480"/>
          </a:xfrm>
          <a:prstGeom prst="rect">
            <a:avLst/>
          </a:prstGeom>
        </p:spPr>
      </p:pic>
      <p:sp>
        <p:nvSpPr>
          <p:cNvPr id="16" name="icon circle"/>
          <p:cNvSpPr/>
          <p:nvPr/>
        </p:nvSpPr>
        <p:spPr>
          <a:xfrm>
            <a:off x="3246120" y="3429000"/>
            <a:ext cx="566928" cy="566928"/>
          </a:xfrm>
          <a:prstGeom prst="ellipse">
            <a:avLst/>
          </a:prstGeom>
          <a:solidFill>
            <a:schemeClr val="accent1"/>
          </a:solidFill>
          <a:ln/>
        </p:spPr>
        <p:txBody>
          <a:bodyPr/>
          <a:lstStyle/>
          <a:p>
            <a:endParaRPr lang="en-US"/>
          </a:p>
        </p:txBody>
      </p:sp>
      <p:pic>
        <p:nvPicPr>
          <p:cNvPr id="17" name="Image 5" descr="icon"/>
          <p:cNvPicPr>
            <a:picLocks noChangeAspect="1"/>
          </p:cNvPicPr>
          <p:nvPr/>
        </p:nvPicPr>
        <p:blipFill>
          <a:blip r:embed="rId8"/>
          <a:stretch>
            <a:fillRect/>
          </a:stretch>
        </p:blipFill>
        <p:spPr>
          <a:xfrm>
            <a:off x="3370844" y="3553724"/>
            <a:ext cx="317480" cy="317480"/>
          </a:xfrm>
          <a:prstGeom prst="rect">
            <a:avLst/>
          </a:prstGeom>
        </p:spPr>
      </p:pic>
      <p:sp>
        <p:nvSpPr>
          <p:cNvPr id="18" name="icon circle"/>
          <p:cNvSpPr/>
          <p:nvPr/>
        </p:nvSpPr>
        <p:spPr>
          <a:xfrm>
            <a:off x="1143000" y="4206240"/>
            <a:ext cx="566928" cy="566928"/>
          </a:xfrm>
          <a:prstGeom prst="ellipse">
            <a:avLst/>
          </a:prstGeom>
          <a:solidFill>
            <a:schemeClr val="accent1"/>
          </a:solidFill>
          <a:ln/>
        </p:spPr>
        <p:txBody>
          <a:bodyPr/>
          <a:lstStyle/>
          <a:p>
            <a:endParaRPr lang="en-US"/>
          </a:p>
        </p:txBody>
      </p:sp>
      <p:pic>
        <p:nvPicPr>
          <p:cNvPr id="19" name="Image 6" descr="icon"/>
          <p:cNvPicPr>
            <a:picLocks noChangeAspect="1"/>
          </p:cNvPicPr>
          <p:nvPr/>
        </p:nvPicPr>
        <p:blipFill>
          <a:blip r:embed="rId9"/>
          <a:stretch>
            <a:fillRect/>
          </a:stretch>
        </p:blipFill>
        <p:spPr>
          <a:xfrm>
            <a:off x="1267724" y="4330964"/>
            <a:ext cx="317480" cy="317480"/>
          </a:xfrm>
          <a:prstGeom prst="rect">
            <a:avLst/>
          </a:prstGeom>
        </p:spPr>
      </p:pic>
      <p:sp>
        <p:nvSpPr>
          <p:cNvPr id="20" name="icon circle"/>
          <p:cNvSpPr/>
          <p:nvPr/>
        </p:nvSpPr>
        <p:spPr>
          <a:xfrm>
            <a:off x="2194560" y="4206240"/>
            <a:ext cx="566928" cy="566928"/>
          </a:xfrm>
          <a:prstGeom prst="ellipse">
            <a:avLst/>
          </a:prstGeom>
          <a:solidFill>
            <a:schemeClr val="accent1"/>
          </a:solidFill>
          <a:ln/>
        </p:spPr>
        <p:txBody>
          <a:bodyPr/>
          <a:lstStyle/>
          <a:p>
            <a:endParaRPr lang="en-US"/>
          </a:p>
        </p:txBody>
      </p:sp>
      <p:pic>
        <p:nvPicPr>
          <p:cNvPr id="21" name="Image 7" descr="icon"/>
          <p:cNvPicPr>
            <a:picLocks noChangeAspect="1"/>
          </p:cNvPicPr>
          <p:nvPr/>
        </p:nvPicPr>
        <p:blipFill>
          <a:blip r:embed="rId10"/>
          <a:stretch>
            <a:fillRect/>
          </a:stretch>
        </p:blipFill>
        <p:spPr>
          <a:xfrm>
            <a:off x="2319284" y="4330964"/>
            <a:ext cx="317480" cy="317480"/>
          </a:xfrm>
          <a:prstGeom prst="rect">
            <a:avLst/>
          </a:prstGeom>
        </p:spPr>
      </p:pic>
      <p:sp>
        <p:nvSpPr>
          <p:cNvPr id="22" name="icon circle"/>
          <p:cNvSpPr/>
          <p:nvPr/>
        </p:nvSpPr>
        <p:spPr>
          <a:xfrm>
            <a:off x="3246120" y="4206240"/>
            <a:ext cx="566928" cy="566928"/>
          </a:xfrm>
          <a:prstGeom prst="ellipse">
            <a:avLst/>
          </a:prstGeom>
          <a:solidFill>
            <a:schemeClr val="accent1"/>
          </a:solidFill>
          <a:ln/>
        </p:spPr>
        <p:txBody>
          <a:bodyPr/>
          <a:lstStyle/>
          <a:p>
            <a:endParaRPr lang="en-US"/>
          </a:p>
        </p:txBody>
      </p:sp>
      <p:pic>
        <p:nvPicPr>
          <p:cNvPr id="23" name="Image 8" descr="icon"/>
          <p:cNvPicPr>
            <a:picLocks noChangeAspect="1"/>
          </p:cNvPicPr>
          <p:nvPr/>
        </p:nvPicPr>
        <p:blipFill>
          <a:blip r:embed="rId11"/>
          <a:stretch>
            <a:fillRect/>
          </a:stretch>
        </p:blipFill>
        <p:spPr>
          <a:xfrm>
            <a:off x="3370844" y="4330964"/>
            <a:ext cx="317480" cy="317480"/>
          </a:xfrm>
          <a:prstGeom prst="rect">
            <a:avLst/>
          </a:prstGeom>
        </p:spPr>
      </p:pic>
      <p:sp>
        <p:nvSpPr>
          <p:cNvPr id="24" name="card"/>
          <p:cNvSpPr/>
          <p:nvPr/>
        </p:nvSpPr>
        <p:spPr>
          <a:xfrm>
            <a:off x="777240" y="5074920"/>
            <a:ext cx="3566160" cy="685800"/>
          </a:xfrm>
          <a:prstGeom prst="roundRect">
            <a:avLst>
              <a:gd name="adj" fmla="val 10667"/>
            </a:avLst>
          </a:prstGeom>
          <a:solidFill>
            <a:schemeClr val="accent1"/>
          </a:solidFill>
          <a:ln/>
        </p:spPr>
        <p:txBody>
          <a:bodyPr/>
          <a:lstStyle/>
          <a:p>
            <a:endParaRPr lang="en-US"/>
          </a:p>
        </p:txBody>
      </p:sp>
      <p:sp>
        <p:nvSpPr>
          <p:cNvPr id="25" name="Text 14"/>
          <p:cNvSpPr txBox="1"/>
          <p:nvPr/>
        </p:nvSpPr>
        <p:spPr>
          <a:xfrm>
            <a:off x="777240" y="5074920"/>
            <a:ext cx="3566160" cy="685800"/>
          </a:xfrm>
          <a:prstGeom prst="rect">
            <a:avLst/>
          </a:prstGeom>
          <a:noFill/>
          <a:ln/>
        </p:spPr>
        <p:txBody>
          <a:bodyPr wrap="square" lIns="50800" tIns="50800" rIns="50800" bIns="50800" rtlCol="0" anchor="ctr"/>
          <a:lstStyle/>
          <a:p>
            <a:pPr marL="0" indent="0" algn="ctr">
              <a:buNone/>
            </a:pPr>
            <a:r>
              <a:rPr lang="en-US" sz="1500" b="1" dirty="0">
                <a:solidFill>
                  <a:schemeClr val="bg1"/>
                </a:solidFill>
              </a:rPr>
              <a:t>You choose the coverage you value most</a:t>
            </a:r>
            <a:endParaRPr lang="en-US" sz="1500" dirty="0"/>
          </a:p>
        </p:txBody>
      </p:sp>
      <p:sp>
        <p:nvSpPr>
          <p:cNvPr id="26" name="Text 15"/>
          <p:cNvSpPr txBox="1"/>
          <p:nvPr/>
        </p:nvSpPr>
        <p:spPr>
          <a:xfrm>
            <a:off x="4937760" y="1783080"/>
            <a:ext cx="6675120" cy="420624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chemeClr val="tx1"/>
                </a:solidFill>
              </a:rPr>
              <a:t>Annual enrollment is your once-a-year opportunity to make new benefit elections for the coming year.</a:t>
            </a:r>
            <a:endParaRPr lang="en-US" sz="1500" dirty="0"/>
          </a:p>
          <a:p>
            <a:pPr marL="177800" indent="-177800">
              <a:spcAft>
                <a:spcPts val="400"/>
              </a:spcAft>
              <a:buSzPct val="100000"/>
              <a:buChar char="•"/>
            </a:pPr>
            <a:r>
              <a:rPr lang="en-US" sz="1500" dirty="0">
                <a:solidFill>
                  <a:schemeClr val="tx1"/>
                </a:solidFill>
              </a:rPr>
              <a:t>Take a fresh look at your options in light of these 2027 changes:</a:t>
            </a:r>
            <a:endParaRPr lang="en-US" sz="1500" dirty="0"/>
          </a:p>
          <a:p>
            <a:pPr marL="355600" lvl="1" indent="-177800">
              <a:buSzPct val="100000"/>
              <a:buChar char="–"/>
            </a:pPr>
            <a:r>
              <a:rPr lang="en-US" sz="1300" dirty="0">
                <a:solidFill>
                  <a:schemeClr val="tx1"/>
                </a:solidFill>
              </a:rPr>
              <a:t>2027 contribution rates for medical, dental, and vision</a:t>
            </a:r>
            <a:endParaRPr lang="en-US" sz="1500" dirty="0"/>
          </a:p>
          <a:p>
            <a:pPr marL="355600" lvl="1" indent="-177800">
              <a:buSzPct val="100000"/>
              <a:buChar char="–"/>
            </a:pPr>
            <a:r>
              <a:rPr lang="en-US" sz="1300" dirty="0">
                <a:solidFill>
                  <a:schemeClr val="tx1"/>
                </a:solidFill>
              </a:rPr>
              <a:t>Enhanced dental benefits</a:t>
            </a:r>
            <a:endParaRPr lang="en-US" sz="1500" dirty="0"/>
          </a:p>
          <a:p>
            <a:pPr marL="355600" lvl="1" indent="-177800">
              <a:buSzPct val="100000"/>
              <a:buChar char="–"/>
            </a:pPr>
            <a:r>
              <a:rPr lang="en-US" sz="1300" dirty="0">
                <a:solidFill>
                  <a:schemeClr val="tx1"/>
                </a:solidFill>
              </a:rPr>
              <a:t>The Hartford: new carrier for life, disability, leave, and supplemental health, plus a special Voluntary Life enrollment opportunity</a:t>
            </a:r>
            <a:endParaRPr lang="en-US" sz="1500" dirty="0"/>
          </a:p>
          <a:p>
            <a:pPr marL="355600" lvl="1" indent="-177800">
              <a:buSzPct val="100000"/>
              <a:buChar char="–"/>
            </a:pPr>
            <a:r>
              <a:rPr lang="en-US" sz="1300" dirty="0">
                <a:solidFill>
                  <a:schemeClr val="tx1"/>
                </a:solidFill>
              </a:rPr>
              <a:t>“Dispense As Written” prescription rules</a:t>
            </a:r>
            <a:endParaRPr lang="en-US" sz="1500" dirty="0"/>
          </a:p>
          <a:p>
            <a:pPr marL="355600" lvl="1" indent="-177800">
              <a:buSzPct val="100000"/>
              <a:buChar char="–"/>
            </a:pPr>
            <a:r>
              <a:rPr lang="en-US" sz="1300" dirty="0">
                <a:solidFill>
                  <a:schemeClr val="tx1"/>
                </a:solidFill>
              </a:rPr>
              <a:t>Higher IRS deductibles and HSA limits</a:t>
            </a:r>
            <a:endParaRPr lang="en-US" sz="1500" dirty="0"/>
          </a:p>
          <a:p>
            <a:pPr marL="177800" indent="-177800">
              <a:spcBef>
                <a:spcPts val="800"/>
              </a:spcBef>
              <a:buSzPct val="100000"/>
              <a:buChar char="•"/>
            </a:pPr>
            <a:r>
              <a:rPr lang="en-US" sz="1500" b="1" dirty="0">
                <a:solidFill>
                  <a:schemeClr val="tx1"/>
                </a:solidFill>
              </a:rPr>
              <a:t>Your 2026 HSA and FSA elections will not carry forward. Make an active election.</a:t>
            </a:r>
            <a:endParaRPr lang="en-US" sz="1500" dirty="0"/>
          </a:p>
        </p:txBody>
      </p:sp>
      <p:sp>
        <p:nvSpPr>
          <p:cNvPr id="28"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2" hasCustomPrompt="1"/>
          </p:nvPr>
        </p:nvSpPr>
        <p:spPr>
          <a:xfrm>
            <a:off x="731520" y="3017520"/>
            <a:ext cx="10058400" cy="914400"/>
          </a:xfrm>
          <a:prstGeom prst="rect">
            <a:avLst/>
          </a:prstGeom>
          <a:noFill/>
          <a:ln/>
        </p:spPr>
        <p:txBody>
          <a:bodyPr wrap="square" lIns="0" tIns="0" rIns="0" bIns="0" rtlCol="0"/>
          <a:lstStyle/>
          <a:p>
            <a:pPr marL="0" indent="0" algn="l">
              <a:buNone/>
            </a:pPr>
            <a:r>
              <a:rPr lang="en-US" sz="4400" b="1" dirty="0">
                <a:solidFill>
                  <a:schemeClr val="bg1"/>
                </a:solidFill>
              </a:rPr>
              <a:t>What’s New for 2027</a:t>
            </a:r>
            <a:endParaRPr lang="en-US" sz="4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Medical, Dental, and Vision Rate Changes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WHAT’S NEW FOR 2027</a:t>
            </a:r>
            <a:endParaRPr lang="en-US" sz="1100" dirty="0"/>
          </a:p>
        </p:txBody>
      </p:sp>
      <p:sp>
        <p:nvSpPr>
          <p:cNvPr id="4" name="Text 2"/>
          <p:cNvSpPr txBox="1"/>
          <p:nvPr/>
        </p:nvSpPr>
        <p:spPr>
          <a:xfrm>
            <a:off x="548640" y="1234440"/>
            <a:ext cx="11064240" cy="685800"/>
          </a:xfrm>
          <a:prstGeom prst="rect">
            <a:avLst/>
          </a:prstGeom>
          <a:noFill/>
          <a:ln/>
        </p:spPr>
        <p:txBody>
          <a:bodyPr wrap="square" lIns="0" tIns="0" rIns="0" bIns="0" rtlCol="0" anchor="ctr"/>
          <a:lstStyle/>
          <a:p>
            <a:pPr marL="0" indent="0">
              <a:buNone/>
            </a:pPr>
            <a:r>
              <a:rPr lang="en-US" sz="1400" dirty="0">
                <a:solidFill>
                  <a:schemeClr val="tx1"/>
                </a:solidFill>
              </a:rPr>
              <a:t>Employees and Teradyne share the cost of coverage, with Teradyne paying the majority. When medical and pharmacy costs go up, both employees and the company pay more. For 2027, premiums will change by plan:</a:t>
            </a:r>
            <a:endParaRPr lang="en-US" sz="1400" dirty="0"/>
          </a:p>
        </p:txBody>
      </p:sp>
      <p:sp>
        <p:nvSpPr>
          <p:cNvPr id="5" name="card"/>
          <p:cNvSpPr/>
          <p:nvPr/>
        </p:nvSpPr>
        <p:spPr>
          <a:xfrm>
            <a:off x="548640" y="2103120"/>
            <a:ext cx="1466959" cy="1600200"/>
          </a:xfrm>
          <a:prstGeom prst="roundRect">
            <a:avLst>
              <a:gd name="adj" fmla="val 4987"/>
            </a:avLst>
          </a:prstGeom>
          <a:solidFill>
            <a:schemeClr val="bg2"/>
          </a:solidFill>
          <a:ln/>
        </p:spPr>
        <p:txBody>
          <a:bodyPr/>
          <a:lstStyle/>
          <a:p>
            <a:endParaRPr lang="en-US"/>
          </a:p>
        </p:txBody>
      </p:sp>
      <p:sp>
        <p:nvSpPr>
          <p:cNvPr id="6" name="Text 4"/>
          <p:cNvSpPr txBox="1"/>
          <p:nvPr/>
        </p:nvSpPr>
        <p:spPr>
          <a:xfrm>
            <a:off x="658368" y="2212848"/>
            <a:ext cx="1247503" cy="640080"/>
          </a:xfrm>
          <a:prstGeom prst="rect">
            <a:avLst/>
          </a:prstGeom>
          <a:noFill/>
          <a:ln/>
        </p:spPr>
        <p:txBody>
          <a:bodyPr wrap="square" lIns="0" tIns="0" rIns="0" bIns="0" rtlCol="0" anchor="ctr"/>
          <a:lstStyle/>
          <a:p>
            <a:pPr marL="0" indent="0">
              <a:buNone/>
            </a:pPr>
            <a:r>
              <a:rPr lang="en-US" sz="2800" b="1" dirty="0">
                <a:solidFill>
                  <a:schemeClr val="accent1"/>
                </a:solidFill>
              </a:rPr>
              <a:t>+18.2%</a:t>
            </a:r>
            <a:endParaRPr lang="en-US" sz="2800" dirty="0"/>
          </a:p>
        </p:txBody>
      </p:sp>
      <p:sp>
        <p:nvSpPr>
          <p:cNvPr id="7" name="Text 5"/>
          <p:cNvSpPr txBox="1"/>
          <p:nvPr/>
        </p:nvSpPr>
        <p:spPr>
          <a:xfrm>
            <a:off x="658368" y="2852928"/>
            <a:ext cx="1247503" cy="731520"/>
          </a:xfrm>
          <a:prstGeom prst="rect">
            <a:avLst/>
          </a:prstGeom>
          <a:noFill/>
          <a:ln/>
        </p:spPr>
        <p:txBody>
          <a:bodyPr wrap="square" lIns="0" tIns="0" rIns="0" bIns="0" rtlCol="0" anchor="t"/>
          <a:lstStyle/>
          <a:p>
            <a:pPr marL="0" indent="0">
              <a:buNone/>
            </a:pPr>
            <a:r>
              <a:rPr lang="en-US" sz="1200" dirty="0">
                <a:solidFill>
                  <a:schemeClr val="tx1"/>
                </a:solidFill>
              </a:rPr>
              <a:t>Health Investment Plan with HSA</a:t>
            </a:r>
            <a:endParaRPr lang="en-US" sz="1200" dirty="0"/>
          </a:p>
        </p:txBody>
      </p:sp>
      <p:sp>
        <p:nvSpPr>
          <p:cNvPr id="8" name="card"/>
          <p:cNvSpPr/>
          <p:nvPr/>
        </p:nvSpPr>
        <p:spPr>
          <a:xfrm>
            <a:off x="2152759" y="2103120"/>
            <a:ext cx="1466959" cy="1600200"/>
          </a:xfrm>
          <a:prstGeom prst="roundRect">
            <a:avLst>
              <a:gd name="adj" fmla="val 4987"/>
            </a:avLst>
          </a:prstGeom>
          <a:solidFill>
            <a:schemeClr val="bg2"/>
          </a:solidFill>
          <a:ln/>
        </p:spPr>
        <p:txBody>
          <a:bodyPr/>
          <a:lstStyle/>
          <a:p>
            <a:endParaRPr lang="en-US"/>
          </a:p>
        </p:txBody>
      </p:sp>
      <p:sp>
        <p:nvSpPr>
          <p:cNvPr id="9" name="Text 7"/>
          <p:cNvSpPr txBox="1"/>
          <p:nvPr/>
        </p:nvSpPr>
        <p:spPr>
          <a:xfrm>
            <a:off x="2262487" y="2212848"/>
            <a:ext cx="1247503" cy="640080"/>
          </a:xfrm>
          <a:prstGeom prst="rect">
            <a:avLst/>
          </a:prstGeom>
          <a:noFill/>
          <a:ln/>
        </p:spPr>
        <p:txBody>
          <a:bodyPr wrap="square" lIns="0" tIns="0" rIns="0" bIns="0" rtlCol="0" anchor="ctr"/>
          <a:lstStyle/>
          <a:p>
            <a:pPr marL="0" indent="0">
              <a:buNone/>
            </a:pPr>
            <a:r>
              <a:rPr lang="en-US" sz="2800" b="1" dirty="0">
                <a:solidFill>
                  <a:schemeClr val="accent1"/>
                </a:solidFill>
              </a:rPr>
              <a:t>+4.1%</a:t>
            </a:r>
            <a:endParaRPr lang="en-US" sz="2800" dirty="0"/>
          </a:p>
        </p:txBody>
      </p:sp>
      <p:sp>
        <p:nvSpPr>
          <p:cNvPr id="10" name="Text 8"/>
          <p:cNvSpPr txBox="1"/>
          <p:nvPr/>
        </p:nvSpPr>
        <p:spPr>
          <a:xfrm>
            <a:off x="2262487" y="2852928"/>
            <a:ext cx="1247503" cy="731520"/>
          </a:xfrm>
          <a:prstGeom prst="rect">
            <a:avLst/>
          </a:prstGeom>
          <a:noFill/>
          <a:ln/>
        </p:spPr>
        <p:txBody>
          <a:bodyPr wrap="square" lIns="0" tIns="0" rIns="0" bIns="0" rtlCol="0" anchor="t"/>
          <a:lstStyle/>
          <a:p>
            <a:pPr marL="0" indent="0">
              <a:buNone/>
            </a:pPr>
            <a:r>
              <a:rPr lang="en-US" sz="1200" dirty="0">
                <a:solidFill>
                  <a:schemeClr val="tx1"/>
                </a:solidFill>
              </a:rPr>
              <a:t>Advantage Blue (EPO)</a:t>
            </a:r>
            <a:endParaRPr lang="en-US" sz="1200" dirty="0"/>
          </a:p>
        </p:txBody>
      </p:sp>
      <p:sp>
        <p:nvSpPr>
          <p:cNvPr id="11" name="card"/>
          <p:cNvSpPr/>
          <p:nvPr/>
        </p:nvSpPr>
        <p:spPr>
          <a:xfrm>
            <a:off x="3756878" y="2103120"/>
            <a:ext cx="1466959" cy="1600200"/>
          </a:xfrm>
          <a:prstGeom prst="roundRect">
            <a:avLst>
              <a:gd name="adj" fmla="val 4987"/>
            </a:avLst>
          </a:prstGeom>
          <a:solidFill>
            <a:schemeClr val="bg2"/>
          </a:solidFill>
          <a:ln/>
        </p:spPr>
        <p:txBody>
          <a:bodyPr/>
          <a:lstStyle/>
          <a:p>
            <a:endParaRPr lang="en-US"/>
          </a:p>
        </p:txBody>
      </p:sp>
      <p:sp>
        <p:nvSpPr>
          <p:cNvPr id="12" name="Text 10"/>
          <p:cNvSpPr txBox="1"/>
          <p:nvPr/>
        </p:nvSpPr>
        <p:spPr>
          <a:xfrm>
            <a:off x="3866606" y="2212848"/>
            <a:ext cx="1247503" cy="640080"/>
          </a:xfrm>
          <a:prstGeom prst="rect">
            <a:avLst/>
          </a:prstGeom>
          <a:noFill/>
          <a:ln/>
        </p:spPr>
        <p:txBody>
          <a:bodyPr wrap="square" lIns="0" tIns="0" rIns="0" bIns="0" rtlCol="0" anchor="ctr"/>
          <a:lstStyle/>
          <a:p>
            <a:pPr marL="0" indent="0">
              <a:buNone/>
            </a:pPr>
            <a:r>
              <a:rPr lang="en-US" sz="2800" b="1" dirty="0">
                <a:solidFill>
                  <a:schemeClr val="accent1"/>
                </a:solidFill>
              </a:rPr>
              <a:t>+6.6%</a:t>
            </a:r>
            <a:endParaRPr lang="en-US" sz="2800" dirty="0"/>
          </a:p>
        </p:txBody>
      </p:sp>
      <p:sp>
        <p:nvSpPr>
          <p:cNvPr id="13" name="Text 11"/>
          <p:cNvSpPr txBox="1"/>
          <p:nvPr/>
        </p:nvSpPr>
        <p:spPr>
          <a:xfrm>
            <a:off x="3866606" y="2852928"/>
            <a:ext cx="1247503" cy="731520"/>
          </a:xfrm>
          <a:prstGeom prst="rect">
            <a:avLst/>
          </a:prstGeom>
          <a:noFill/>
          <a:ln/>
        </p:spPr>
        <p:txBody>
          <a:bodyPr wrap="square" lIns="0" tIns="0" rIns="0" bIns="0" rtlCol="0" anchor="t"/>
          <a:lstStyle/>
          <a:p>
            <a:pPr marL="0" indent="0">
              <a:buNone/>
            </a:pPr>
            <a:r>
              <a:rPr lang="en-US" sz="1200" dirty="0">
                <a:solidFill>
                  <a:schemeClr val="tx1"/>
                </a:solidFill>
              </a:rPr>
              <a:t>Blue Care Elect Preferred (PPO)</a:t>
            </a:r>
            <a:endParaRPr lang="en-US" sz="1200" dirty="0"/>
          </a:p>
        </p:txBody>
      </p:sp>
      <p:sp>
        <p:nvSpPr>
          <p:cNvPr id="14" name="card"/>
          <p:cNvSpPr/>
          <p:nvPr/>
        </p:nvSpPr>
        <p:spPr>
          <a:xfrm>
            <a:off x="5360997" y="2103120"/>
            <a:ext cx="1466959" cy="1600200"/>
          </a:xfrm>
          <a:prstGeom prst="roundRect">
            <a:avLst>
              <a:gd name="adj" fmla="val 4987"/>
            </a:avLst>
          </a:prstGeom>
          <a:solidFill>
            <a:schemeClr val="bg2"/>
          </a:solidFill>
          <a:ln/>
        </p:spPr>
        <p:txBody>
          <a:bodyPr/>
          <a:lstStyle/>
          <a:p>
            <a:endParaRPr lang="en-US"/>
          </a:p>
        </p:txBody>
      </p:sp>
      <p:sp>
        <p:nvSpPr>
          <p:cNvPr id="15" name="Text 13"/>
          <p:cNvSpPr txBox="1"/>
          <p:nvPr/>
        </p:nvSpPr>
        <p:spPr>
          <a:xfrm>
            <a:off x="5470725" y="2212848"/>
            <a:ext cx="1247503" cy="640080"/>
          </a:xfrm>
          <a:prstGeom prst="rect">
            <a:avLst/>
          </a:prstGeom>
          <a:noFill/>
          <a:ln/>
        </p:spPr>
        <p:txBody>
          <a:bodyPr wrap="square" lIns="0" tIns="0" rIns="0" bIns="0" rtlCol="0" anchor="ctr"/>
          <a:lstStyle/>
          <a:p>
            <a:pPr marL="0" indent="0">
              <a:buNone/>
            </a:pPr>
            <a:r>
              <a:rPr lang="en-US" sz="2800" b="1" dirty="0">
                <a:solidFill>
                  <a:schemeClr val="accent1"/>
                </a:solidFill>
              </a:rPr>
              <a:t>−0.3%</a:t>
            </a:r>
            <a:endParaRPr lang="en-US" sz="2800" dirty="0"/>
          </a:p>
        </p:txBody>
      </p:sp>
      <p:sp>
        <p:nvSpPr>
          <p:cNvPr id="16" name="Text 14"/>
          <p:cNvSpPr txBox="1"/>
          <p:nvPr/>
        </p:nvSpPr>
        <p:spPr>
          <a:xfrm>
            <a:off x="5470725" y="2852928"/>
            <a:ext cx="1247503" cy="731520"/>
          </a:xfrm>
          <a:prstGeom prst="rect">
            <a:avLst/>
          </a:prstGeom>
          <a:noFill/>
          <a:ln/>
        </p:spPr>
        <p:txBody>
          <a:bodyPr wrap="square" lIns="0" tIns="0" rIns="0" bIns="0" rtlCol="0" anchor="t"/>
          <a:lstStyle/>
          <a:p>
            <a:pPr marL="0" indent="0">
              <a:buNone/>
            </a:pPr>
            <a:r>
              <a:rPr lang="en-US" sz="1200" dirty="0">
                <a:solidFill>
                  <a:schemeClr val="tx1"/>
                </a:solidFill>
              </a:rPr>
              <a:t>Kaiser HMO (CA only)</a:t>
            </a:r>
            <a:endParaRPr lang="en-US" sz="1200" dirty="0"/>
          </a:p>
        </p:txBody>
      </p:sp>
      <p:sp>
        <p:nvSpPr>
          <p:cNvPr id="17" name="card"/>
          <p:cNvSpPr/>
          <p:nvPr/>
        </p:nvSpPr>
        <p:spPr>
          <a:xfrm>
            <a:off x="6965115" y="2103120"/>
            <a:ext cx="1466959" cy="1600200"/>
          </a:xfrm>
          <a:prstGeom prst="roundRect">
            <a:avLst>
              <a:gd name="adj" fmla="val 4987"/>
            </a:avLst>
          </a:prstGeom>
          <a:solidFill>
            <a:schemeClr val="bg2"/>
          </a:solidFill>
          <a:ln/>
        </p:spPr>
        <p:txBody>
          <a:bodyPr/>
          <a:lstStyle/>
          <a:p>
            <a:endParaRPr lang="en-US"/>
          </a:p>
        </p:txBody>
      </p:sp>
      <p:sp>
        <p:nvSpPr>
          <p:cNvPr id="18" name="Text 16"/>
          <p:cNvSpPr txBox="1"/>
          <p:nvPr/>
        </p:nvSpPr>
        <p:spPr>
          <a:xfrm>
            <a:off x="7074843" y="2212848"/>
            <a:ext cx="1247503" cy="640080"/>
          </a:xfrm>
          <a:prstGeom prst="rect">
            <a:avLst/>
          </a:prstGeom>
          <a:noFill/>
          <a:ln/>
        </p:spPr>
        <p:txBody>
          <a:bodyPr wrap="square" lIns="0" tIns="0" rIns="0" bIns="0" rtlCol="0" anchor="ctr"/>
          <a:lstStyle/>
          <a:p>
            <a:pPr marL="0" indent="0">
              <a:buNone/>
            </a:pPr>
            <a:r>
              <a:rPr lang="en-US" sz="2800" b="1" dirty="0">
                <a:solidFill>
                  <a:schemeClr val="accent1"/>
                </a:solidFill>
              </a:rPr>
              <a:t>+0.1%</a:t>
            </a:r>
            <a:endParaRPr lang="en-US" sz="2800" dirty="0"/>
          </a:p>
        </p:txBody>
      </p:sp>
      <p:sp>
        <p:nvSpPr>
          <p:cNvPr id="19" name="Text 17"/>
          <p:cNvSpPr txBox="1"/>
          <p:nvPr/>
        </p:nvSpPr>
        <p:spPr>
          <a:xfrm>
            <a:off x="7074843" y="2852928"/>
            <a:ext cx="1247503" cy="731520"/>
          </a:xfrm>
          <a:prstGeom prst="rect">
            <a:avLst/>
          </a:prstGeom>
          <a:noFill/>
          <a:ln/>
        </p:spPr>
        <p:txBody>
          <a:bodyPr wrap="square" lIns="0" tIns="0" rIns="0" bIns="0" rtlCol="0" anchor="t"/>
          <a:lstStyle/>
          <a:p>
            <a:pPr marL="0" indent="0">
              <a:buNone/>
            </a:pPr>
            <a:r>
              <a:rPr lang="en-US" sz="1200" dirty="0">
                <a:solidFill>
                  <a:schemeClr val="tx1"/>
                </a:solidFill>
              </a:rPr>
              <a:t>Kaiser HMO w/HSA (CA only)</a:t>
            </a:r>
            <a:endParaRPr lang="en-US" sz="1200" dirty="0"/>
          </a:p>
        </p:txBody>
      </p:sp>
      <p:sp>
        <p:nvSpPr>
          <p:cNvPr id="20" name="card"/>
          <p:cNvSpPr/>
          <p:nvPr/>
        </p:nvSpPr>
        <p:spPr>
          <a:xfrm>
            <a:off x="8569234" y="2103120"/>
            <a:ext cx="1466959" cy="1600200"/>
          </a:xfrm>
          <a:prstGeom prst="roundRect">
            <a:avLst>
              <a:gd name="adj" fmla="val 4987"/>
            </a:avLst>
          </a:prstGeom>
          <a:solidFill>
            <a:srgbClr val="DCEFF2"/>
          </a:solidFill>
          <a:ln/>
        </p:spPr>
        <p:txBody>
          <a:bodyPr/>
          <a:lstStyle/>
          <a:p>
            <a:endParaRPr lang="en-US"/>
          </a:p>
        </p:txBody>
      </p:sp>
      <p:sp>
        <p:nvSpPr>
          <p:cNvPr id="21" name="Text 19"/>
          <p:cNvSpPr txBox="1"/>
          <p:nvPr/>
        </p:nvSpPr>
        <p:spPr>
          <a:xfrm>
            <a:off x="8678962" y="2212848"/>
            <a:ext cx="1247503" cy="640080"/>
          </a:xfrm>
          <a:prstGeom prst="rect">
            <a:avLst/>
          </a:prstGeom>
          <a:noFill/>
          <a:ln/>
        </p:spPr>
        <p:txBody>
          <a:bodyPr wrap="square" lIns="0" tIns="0" rIns="0" bIns="0" rtlCol="0" anchor="ctr"/>
          <a:lstStyle/>
          <a:p>
            <a:pPr marL="0" indent="0">
              <a:buNone/>
            </a:pPr>
            <a:r>
              <a:rPr lang="en-US" sz="2800" b="1" dirty="0">
                <a:solidFill>
                  <a:schemeClr val="accent2"/>
                </a:solidFill>
              </a:rPr>
              <a:t>+6.5%</a:t>
            </a:r>
            <a:endParaRPr lang="en-US" sz="2800" dirty="0"/>
          </a:p>
        </p:txBody>
      </p:sp>
      <p:sp>
        <p:nvSpPr>
          <p:cNvPr id="22" name="Text 20"/>
          <p:cNvSpPr txBox="1"/>
          <p:nvPr/>
        </p:nvSpPr>
        <p:spPr>
          <a:xfrm>
            <a:off x="8678962" y="2852928"/>
            <a:ext cx="1247503" cy="731520"/>
          </a:xfrm>
          <a:prstGeom prst="rect">
            <a:avLst/>
          </a:prstGeom>
          <a:noFill/>
          <a:ln/>
        </p:spPr>
        <p:txBody>
          <a:bodyPr wrap="square" lIns="0" tIns="0" rIns="0" bIns="0" rtlCol="0" anchor="t"/>
          <a:lstStyle/>
          <a:p>
            <a:pPr marL="0" indent="0">
              <a:buNone/>
            </a:pPr>
            <a:r>
              <a:rPr lang="en-US" sz="1200" dirty="0">
                <a:solidFill>
                  <a:schemeClr val="tx1"/>
                </a:solidFill>
              </a:rPr>
              <a:t>Dental</a:t>
            </a:r>
            <a:endParaRPr lang="en-US" sz="1200" dirty="0"/>
          </a:p>
        </p:txBody>
      </p:sp>
      <p:sp>
        <p:nvSpPr>
          <p:cNvPr id="23" name="card"/>
          <p:cNvSpPr/>
          <p:nvPr/>
        </p:nvSpPr>
        <p:spPr>
          <a:xfrm>
            <a:off x="10173353" y="2103120"/>
            <a:ext cx="1466959" cy="1600200"/>
          </a:xfrm>
          <a:prstGeom prst="roundRect">
            <a:avLst>
              <a:gd name="adj" fmla="val 4987"/>
            </a:avLst>
          </a:prstGeom>
          <a:solidFill>
            <a:srgbClr val="DCEFF2"/>
          </a:solidFill>
          <a:ln/>
        </p:spPr>
        <p:txBody>
          <a:bodyPr/>
          <a:lstStyle/>
          <a:p>
            <a:endParaRPr lang="en-US"/>
          </a:p>
        </p:txBody>
      </p:sp>
      <p:sp>
        <p:nvSpPr>
          <p:cNvPr id="24" name="Text 22"/>
          <p:cNvSpPr txBox="1"/>
          <p:nvPr/>
        </p:nvSpPr>
        <p:spPr>
          <a:xfrm>
            <a:off x="10283081" y="2212848"/>
            <a:ext cx="1247503" cy="640080"/>
          </a:xfrm>
          <a:prstGeom prst="rect">
            <a:avLst/>
          </a:prstGeom>
          <a:noFill/>
          <a:ln/>
        </p:spPr>
        <p:txBody>
          <a:bodyPr wrap="square" lIns="0" tIns="0" rIns="0" bIns="0" rtlCol="0" anchor="ctr"/>
          <a:lstStyle/>
          <a:p>
            <a:pPr marL="0" indent="0">
              <a:buNone/>
            </a:pPr>
            <a:r>
              <a:rPr lang="en-US" sz="2800" b="1" dirty="0">
                <a:solidFill>
                  <a:schemeClr val="accent2"/>
                </a:solidFill>
              </a:rPr>
              <a:t>0%</a:t>
            </a:r>
            <a:endParaRPr lang="en-US" sz="2800" dirty="0"/>
          </a:p>
        </p:txBody>
      </p:sp>
      <p:sp>
        <p:nvSpPr>
          <p:cNvPr id="25" name="Text 23"/>
          <p:cNvSpPr txBox="1"/>
          <p:nvPr/>
        </p:nvSpPr>
        <p:spPr>
          <a:xfrm>
            <a:off x="10283081" y="2852928"/>
            <a:ext cx="1247503" cy="731520"/>
          </a:xfrm>
          <a:prstGeom prst="rect">
            <a:avLst/>
          </a:prstGeom>
          <a:noFill/>
          <a:ln/>
        </p:spPr>
        <p:txBody>
          <a:bodyPr wrap="square" lIns="0" tIns="0" rIns="0" bIns="0" rtlCol="0" anchor="t"/>
          <a:lstStyle/>
          <a:p>
            <a:pPr marL="0" indent="0">
              <a:buNone/>
            </a:pPr>
            <a:r>
              <a:rPr lang="en-US" sz="1200" dirty="0">
                <a:solidFill>
                  <a:schemeClr val="tx1"/>
                </a:solidFill>
              </a:rPr>
              <a:t>Vision</a:t>
            </a:r>
            <a:endParaRPr lang="en-US" sz="1200" dirty="0"/>
          </a:p>
        </p:txBody>
      </p:sp>
      <p:sp>
        <p:nvSpPr>
          <p:cNvPr id="26" name="icon circle"/>
          <p:cNvSpPr/>
          <p:nvPr/>
        </p:nvSpPr>
        <p:spPr>
          <a:xfrm>
            <a:off x="548640" y="3977640"/>
            <a:ext cx="548640" cy="548640"/>
          </a:xfrm>
          <a:prstGeom prst="ellipse">
            <a:avLst/>
          </a:prstGeom>
          <a:solidFill>
            <a:schemeClr val="accent2"/>
          </a:solidFill>
          <a:ln/>
        </p:spPr>
        <p:txBody>
          <a:bodyPr/>
          <a:lstStyle/>
          <a:p>
            <a:endParaRPr lang="en-US"/>
          </a:p>
        </p:txBody>
      </p:sp>
      <p:pic>
        <p:nvPicPr>
          <p:cNvPr id="27" name="Image 0" descr="icon"/>
          <p:cNvPicPr>
            <a:picLocks noChangeAspect="1"/>
          </p:cNvPicPr>
          <p:nvPr/>
        </p:nvPicPr>
        <p:blipFill>
          <a:blip r:embed="rId3"/>
          <a:stretch>
            <a:fillRect/>
          </a:stretch>
        </p:blipFill>
        <p:spPr>
          <a:xfrm>
            <a:off x="669341" y="4098341"/>
            <a:ext cx="307238" cy="307238"/>
          </a:xfrm>
          <a:prstGeom prst="rect">
            <a:avLst/>
          </a:prstGeom>
        </p:spPr>
      </p:pic>
      <p:sp>
        <p:nvSpPr>
          <p:cNvPr id="28" name="Text 25"/>
          <p:cNvSpPr txBox="1"/>
          <p:nvPr/>
        </p:nvSpPr>
        <p:spPr>
          <a:xfrm>
            <a:off x="1280160" y="3931920"/>
            <a:ext cx="10332720" cy="685800"/>
          </a:xfrm>
          <a:prstGeom prst="rect">
            <a:avLst/>
          </a:prstGeom>
          <a:noFill/>
          <a:ln/>
        </p:spPr>
        <p:txBody>
          <a:bodyPr wrap="square" lIns="0" tIns="0" rIns="0" bIns="0" rtlCol="0" anchor="ctr"/>
          <a:lstStyle/>
          <a:p>
            <a:pPr marL="0" indent="0">
              <a:buNone/>
            </a:pPr>
            <a:r>
              <a:rPr lang="en-US" sz="1400" b="1" dirty="0">
                <a:solidFill>
                  <a:schemeClr val="tx1"/>
                </a:solidFill>
              </a:rPr>
              <a:t>IRS-required deductible changes for the Health Investment Plan and Kaiser HSA. </a:t>
            </a:r>
            <a:r>
              <a:rPr lang="en-US" sz="1400" dirty="0">
                <a:solidFill>
                  <a:schemeClr val="tx1"/>
                </a:solidFill>
              </a:rPr>
              <a:t>Minimum deductible is $1,750 for individual coverage ($50 increase from 2026) and $3,500 for individual plus one and family coverage ($100 increase from 2026).</a:t>
            </a:r>
            <a:endParaRPr lang="en-US" sz="1400" dirty="0"/>
          </a:p>
        </p:txBody>
      </p:sp>
      <p:sp>
        <p:nvSpPr>
          <p:cNvPr id="29" name="Text 26"/>
          <p:cNvSpPr txBox="1"/>
          <p:nvPr/>
        </p:nvSpPr>
        <p:spPr>
          <a:xfrm>
            <a:off x="548640" y="4800600"/>
            <a:ext cx="11091672" cy="457200"/>
          </a:xfrm>
          <a:prstGeom prst="rect">
            <a:avLst/>
          </a:prstGeom>
          <a:noFill/>
          <a:ln/>
        </p:spPr>
        <p:txBody>
          <a:bodyPr wrap="square" lIns="0" tIns="0" rIns="0" bIns="0" rtlCol="0" anchor="ctr"/>
          <a:lstStyle/>
          <a:p>
            <a:pPr marL="0" indent="0" algn="ctr">
              <a:buNone/>
            </a:pPr>
            <a:r>
              <a:rPr lang="en-US" sz="1400" b="1" dirty="0">
                <a:solidFill>
                  <a:schemeClr val="accent1"/>
                </a:solidFill>
              </a:rPr>
              <a:t>While no one likes to see costs increase, Teradyne offers plan choice and other resources to help you maximize your benefits value.</a:t>
            </a:r>
            <a:endParaRPr lang="en-US" sz="1400" dirty="0"/>
          </a:p>
        </p:txBody>
      </p:sp>
      <p:sp>
        <p:nvSpPr>
          <p:cNvPr id="30" name="Shape 27"/>
          <p:cNvSpPr/>
          <p:nvPr/>
        </p:nvSpPr>
        <p:spPr>
          <a:xfrm>
            <a:off x="548640" y="5440680"/>
            <a:ext cx="11091672" cy="548640"/>
          </a:xfrm>
          <a:prstGeom prst="roundRect">
            <a:avLst>
              <a:gd name="adj" fmla="val 13333"/>
            </a:avLst>
          </a:prstGeom>
          <a:solidFill>
            <a:schemeClr val="accent1"/>
          </a:solidFill>
          <a:ln/>
        </p:spPr>
        <p:txBody>
          <a:bodyPr/>
          <a:lstStyle/>
          <a:p>
            <a:endParaRPr lang="en-US"/>
          </a:p>
        </p:txBody>
      </p:sp>
      <p:sp>
        <p:nvSpPr>
          <p:cNvPr id="31" name="Text 28"/>
          <p:cNvSpPr txBox="1"/>
          <p:nvPr/>
        </p:nvSpPr>
        <p:spPr>
          <a:xfrm>
            <a:off x="731520" y="5440680"/>
            <a:ext cx="10725912" cy="548640"/>
          </a:xfrm>
          <a:prstGeom prst="rect">
            <a:avLst/>
          </a:prstGeom>
          <a:noFill/>
          <a:ln/>
        </p:spPr>
        <p:txBody>
          <a:bodyPr wrap="square" lIns="0" tIns="0" rIns="0" bIns="0" rtlCol="0" anchor="ctr"/>
          <a:lstStyle/>
          <a:p>
            <a:pPr marL="0" indent="0" algn="ctr">
              <a:buNone/>
            </a:pPr>
            <a:r>
              <a:rPr lang="en-US" sz="1500" dirty="0">
                <a:solidFill>
                  <a:schemeClr val="bg1"/>
                </a:solidFill>
              </a:rPr>
              <a:t>To learn more about your 2027 benefit options, visit www.teradyne.com/benefits</a:t>
            </a:r>
            <a:endParaRPr lang="en-US" sz="1500" dirty="0"/>
          </a:p>
        </p:txBody>
      </p:sp>
      <p:sp>
        <p:nvSpPr>
          <p:cNvPr id="32"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2027 Open Enrollment Highlights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WHAT’S NEW FOR 2027</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Changes that take effect January 1, 2027</a:t>
            </a:r>
            <a:endParaRPr lang="en-US" sz="1500" dirty="0"/>
          </a:p>
        </p:txBody>
      </p:sp>
      <p:sp>
        <p:nvSpPr>
          <p:cNvPr id="5" name="card"/>
          <p:cNvSpPr/>
          <p:nvPr/>
        </p:nvSpPr>
        <p:spPr>
          <a:xfrm>
            <a:off x="548640" y="1783080"/>
            <a:ext cx="3593592" cy="4023360"/>
          </a:xfrm>
          <a:prstGeom prst="roundRect">
            <a:avLst>
              <a:gd name="adj" fmla="val 2036"/>
            </a:avLst>
          </a:prstGeom>
          <a:solidFill>
            <a:schemeClr val="bg2"/>
          </a:solidFill>
          <a:ln/>
        </p:spPr>
        <p:txBody>
          <a:bodyPr/>
          <a:lstStyle/>
          <a:p>
            <a:endParaRPr lang="en-US"/>
          </a:p>
        </p:txBody>
      </p:sp>
      <p:sp>
        <p:nvSpPr>
          <p:cNvPr id="6" name="icon circle"/>
          <p:cNvSpPr/>
          <p:nvPr/>
        </p:nvSpPr>
        <p:spPr>
          <a:xfrm>
            <a:off x="822960" y="2057400"/>
            <a:ext cx="731520" cy="731520"/>
          </a:xfrm>
          <a:prstGeom prst="ellipse">
            <a:avLst/>
          </a:prstGeom>
          <a:solidFill>
            <a:schemeClr val="accent1"/>
          </a:solidFill>
          <a:ln/>
        </p:spPr>
        <p:txBody>
          <a:bodyPr/>
          <a:lstStyle/>
          <a:p>
            <a:endParaRPr lang="en-US"/>
          </a:p>
        </p:txBody>
      </p:sp>
      <p:pic>
        <p:nvPicPr>
          <p:cNvPr id="7" name="Image 0" descr="icon"/>
          <p:cNvPicPr>
            <a:picLocks noChangeAspect="1"/>
          </p:cNvPicPr>
          <p:nvPr/>
        </p:nvPicPr>
        <p:blipFill>
          <a:blip r:embed="rId3"/>
          <a:stretch>
            <a:fillRect/>
          </a:stretch>
        </p:blipFill>
        <p:spPr>
          <a:xfrm>
            <a:off x="983894" y="2218334"/>
            <a:ext cx="409651" cy="409651"/>
          </a:xfrm>
          <a:prstGeom prst="rect">
            <a:avLst/>
          </a:prstGeom>
        </p:spPr>
      </p:pic>
      <p:sp>
        <p:nvSpPr>
          <p:cNvPr id="8" name="Text 5"/>
          <p:cNvSpPr txBox="1"/>
          <p:nvPr/>
        </p:nvSpPr>
        <p:spPr>
          <a:xfrm>
            <a:off x="822960" y="2971800"/>
            <a:ext cx="3044952" cy="731520"/>
          </a:xfrm>
          <a:prstGeom prst="rect">
            <a:avLst/>
          </a:prstGeom>
          <a:noFill/>
          <a:ln/>
        </p:spPr>
        <p:txBody>
          <a:bodyPr wrap="square" lIns="0" tIns="0" rIns="0" bIns="0" rtlCol="0" anchor="t"/>
          <a:lstStyle/>
          <a:p>
            <a:pPr marL="0" indent="0">
              <a:buNone/>
            </a:pPr>
            <a:r>
              <a:rPr lang="en-US" sz="1900" b="1" dirty="0">
                <a:solidFill>
                  <a:schemeClr val="accent1"/>
                </a:solidFill>
              </a:rPr>
              <a:t>Enhanced Dental Benefits</a:t>
            </a:r>
            <a:endParaRPr lang="en-US" sz="1900" dirty="0"/>
          </a:p>
        </p:txBody>
      </p:sp>
      <p:sp>
        <p:nvSpPr>
          <p:cNvPr id="9" name="Text 6"/>
          <p:cNvSpPr txBox="1"/>
          <p:nvPr/>
        </p:nvSpPr>
        <p:spPr>
          <a:xfrm>
            <a:off x="822960" y="3703320"/>
            <a:ext cx="3044952" cy="1965960"/>
          </a:xfrm>
          <a:prstGeom prst="rect">
            <a:avLst/>
          </a:prstGeom>
          <a:noFill/>
          <a:ln/>
        </p:spPr>
        <p:txBody>
          <a:bodyPr wrap="square" lIns="0" tIns="0" rIns="0" bIns="0" rtlCol="0" anchor="t"/>
          <a:lstStyle/>
          <a:p>
            <a:pPr marL="0" indent="0">
              <a:spcAft>
                <a:spcPts val="600"/>
              </a:spcAft>
              <a:buNone/>
            </a:pPr>
            <a:r>
              <a:rPr lang="en-US" sz="1400" dirty="0">
                <a:solidFill>
                  <a:schemeClr val="tx1"/>
                </a:solidFill>
              </a:rPr>
              <a:t>Calendar-year maximum increases to $2,000 per person, and the lifetime orthodontia benefit increases to $2,000.</a:t>
            </a:r>
            <a:endParaRPr lang="en-US" sz="1400" dirty="0"/>
          </a:p>
          <a:p>
            <a:pPr marL="0" indent="0">
              <a:buNone/>
            </a:pPr>
            <a:r>
              <a:rPr lang="en-US" sz="1400" b="1" dirty="0">
                <a:solidFill>
                  <a:schemeClr val="accent1"/>
                </a:solidFill>
              </a:rPr>
              <a:t>Rollover Max: </a:t>
            </a:r>
            <a:r>
              <a:rPr lang="en-US" sz="1400" dirty="0">
                <a:solidFill>
                  <a:schemeClr val="tx1"/>
                </a:solidFill>
              </a:rPr>
              <a:t>keep up to $500 of unused benefits each year (up to $1,500 total) when claims stay at $700 or less and you have a cleaning or exam.</a:t>
            </a:r>
            <a:endParaRPr lang="en-US" sz="1400" dirty="0"/>
          </a:p>
        </p:txBody>
      </p:sp>
      <p:sp>
        <p:nvSpPr>
          <p:cNvPr id="10" name="card"/>
          <p:cNvSpPr/>
          <p:nvPr/>
        </p:nvSpPr>
        <p:spPr>
          <a:xfrm>
            <a:off x="4297680" y="1783080"/>
            <a:ext cx="3593592" cy="4023360"/>
          </a:xfrm>
          <a:prstGeom prst="roundRect">
            <a:avLst>
              <a:gd name="adj" fmla="val 2036"/>
            </a:avLst>
          </a:prstGeom>
          <a:solidFill>
            <a:schemeClr val="bg2"/>
          </a:solidFill>
          <a:ln/>
        </p:spPr>
        <p:txBody>
          <a:bodyPr/>
          <a:lstStyle/>
          <a:p>
            <a:endParaRPr lang="en-US"/>
          </a:p>
        </p:txBody>
      </p:sp>
      <p:sp>
        <p:nvSpPr>
          <p:cNvPr id="11" name="icon circle"/>
          <p:cNvSpPr/>
          <p:nvPr/>
        </p:nvSpPr>
        <p:spPr>
          <a:xfrm>
            <a:off x="4572000" y="2057400"/>
            <a:ext cx="731520" cy="731520"/>
          </a:xfrm>
          <a:prstGeom prst="ellipse">
            <a:avLst/>
          </a:prstGeom>
          <a:solidFill>
            <a:schemeClr val="accent1"/>
          </a:solidFill>
          <a:ln/>
        </p:spPr>
        <p:txBody>
          <a:bodyPr/>
          <a:lstStyle/>
          <a:p>
            <a:endParaRPr lang="en-US"/>
          </a:p>
        </p:txBody>
      </p:sp>
      <p:pic>
        <p:nvPicPr>
          <p:cNvPr id="12" name="Image 1" descr="icon"/>
          <p:cNvPicPr>
            <a:picLocks noChangeAspect="1"/>
          </p:cNvPicPr>
          <p:nvPr/>
        </p:nvPicPr>
        <p:blipFill>
          <a:blip r:embed="rId4"/>
          <a:stretch>
            <a:fillRect/>
          </a:stretch>
        </p:blipFill>
        <p:spPr>
          <a:xfrm>
            <a:off x="4732934" y="2218334"/>
            <a:ext cx="409651" cy="409651"/>
          </a:xfrm>
          <a:prstGeom prst="rect">
            <a:avLst/>
          </a:prstGeom>
        </p:spPr>
      </p:pic>
      <p:sp>
        <p:nvSpPr>
          <p:cNvPr id="13" name="Text 9"/>
          <p:cNvSpPr txBox="1"/>
          <p:nvPr/>
        </p:nvSpPr>
        <p:spPr>
          <a:xfrm>
            <a:off x="4572000" y="2971800"/>
            <a:ext cx="3044952" cy="731520"/>
          </a:xfrm>
          <a:prstGeom prst="rect">
            <a:avLst/>
          </a:prstGeom>
          <a:noFill/>
          <a:ln/>
        </p:spPr>
        <p:txBody>
          <a:bodyPr wrap="square" lIns="0" tIns="0" rIns="0" bIns="0" rtlCol="0" anchor="t"/>
          <a:lstStyle/>
          <a:p>
            <a:pPr marL="0" indent="0">
              <a:buNone/>
            </a:pPr>
            <a:r>
              <a:rPr lang="en-US" sz="1900" b="1" dirty="0">
                <a:solidFill>
                  <a:schemeClr val="accent1"/>
                </a:solidFill>
              </a:rPr>
              <a:t>Life and Disability by The Hartford</a:t>
            </a:r>
            <a:endParaRPr lang="en-US" sz="1900" dirty="0"/>
          </a:p>
        </p:txBody>
      </p:sp>
      <p:sp>
        <p:nvSpPr>
          <p:cNvPr id="14" name="Text 10"/>
          <p:cNvSpPr txBox="1"/>
          <p:nvPr/>
        </p:nvSpPr>
        <p:spPr>
          <a:xfrm>
            <a:off x="4572000" y="3703320"/>
            <a:ext cx="3044952" cy="1965960"/>
          </a:xfrm>
          <a:prstGeom prst="rect">
            <a:avLst/>
          </a:prstGeom>
          <a:noFill/>
          <a:ln/>
        </p:spPr>
        <p:txBody>
          <a:bodyPr wrap="square" lIns="0" tIns="0" rIns="0" bIns="0" rtlCol="0" anchor="t"/>
          <a:lstStyle/>
          <a:p>
            <a:pPr marL="0" indent="0">
              <a:spcAft>
                <a:spcPts val="600"/>
              </a:spcAft>
              <a:buNone/>
            </a:pPr>
            <a:r>
              <a:rPr lang="en-US" sz="1400" dirty="0">
                <a:solidFill>
                  <a:schemeClr val="tx1"/>
                </a:solidFill>
              </a:rPr>
              <a:t>New carrier for leave, life, disability, accident, hospital indemnity, and critical illness.</a:t>
            </a:r>
            <a:endParaRPr lang="en-US" sz="1400" dirty="0"/>
          </a:p>
          <a:p>
            <a:pPr marL="0" indent="0">
              <a:buNone/>
            </a:pPr>
            <a:r>
              <a:rPr lang="en-US" sz="1400" b="1" dirty="0">
                <a:solidFill>
                  <a:schemeClr val="accent1"/>
                </a:solidFill>
              </a:rPr>
              <a:t>Special enrollment opportunity: </a:t>
            </a:r>
            <a:r>
              <a:rPr lang="en-US" sz="1400" dirty="0">
                <a:solidFill>
                  <a:schemeClr val="tx1"/>
                </a:solidFill>
              </a:rPr>
              <a:t>This year, enroll in or increase Voluntary Life for yourself and/or your spouse up to the Guarantee Issue Limit.</a:t>
            </a:r>
            <a:endParaRPr lang="en-US" sz="1400" dirty="0"/>
          </a:p>
        </p:txBody>
      </p:sp>
      <p:sp>
        <p:nvSpPr>
          <p:cNvPr id="15" name="card"/>
          <p:cNvSpPr/>
          <p:nvPr/>
        </p:nvSpPr>
        <p:spPr>
          <a:xfrm>
            <a:off x="8046720" y="1783080"/>
            <a:ext cx="3593592" cy="4023360"/>
          </a:xfrm>
          <a:prstGeom prst="roundRect">
            <a:avLst>
              <a:gd name="adj" fmla="val 2036"/>
            </a:avLst>
          </a:prstGeom>
          <a:solidFill>
            <a:schemeClr val="bg2"/>
          </a:solidFill>
          <a:ln/>
        </p:spPr>
        <p:txBody>
          <a:bodyPr/>
          <a:lstStyle/>
          <a:p>
            <a:endParaRPr lang="en-US"/>
          </a:p>
        </p:txBody>
      </p:sp>
      <p:sp>
        <p:nvSpPr>
          <p:cNvPr id="16" name="icon circle"/>
          <p:cNvSpPr/>
          <p:nvPr/>
        </p:nvSpPr>
        <p:spPr>
          <a:xfrm>
            <a:off x="8321040" y="2057400"/>
            <a:ext cx="731520" cy="731520"/>
          </a:xfrm>
          <a:prstGeom prst="ellipse">
            <a:avLst/>
          </a:prstGeom>
          <a:solidFill>
            <a:schemeClr val="accent1"/>
          </a:solidFill>
          <a:ln/>
        </p:spPr>
        <p:txBody>
          <a:bodyPr/>
          <a:lstStyle/>
          <a:p>
            <a:endParaRPr lang="en-US"/>
          </a:p>
        </p:txBody>
      </p:sp>
      <p:pic>
        <p:nvPicPr>
          <p:cNvPr id="17" name="Image 2" descr="icon"/>
          <p:cNvPicPr>
            <a:picLocks noChangeAspect="1"/>
          </p:cNvPicPr>
          <p:nvPr/>
        </p:nvPicPr>
        <p:blipFill>
          <a:blip r:embed="rId5"/>
          <a:stretch>
            <a:fillRect/>
          </a:stretch>
        </p:blipFill>
        <p:spPr>
          <a:xfrm>
            <a:off x="8481974" y="2218334"/>
            <a:ext cx="409651" cy="409651"/>
          </a:xfrm>
          <a:prstGeom prst="rect">
            <a:avLst/>
          </a:prstGeom>
        </p:spPr>
      </p:pic>
      <p:sp>
        <p:nvSpPr>
          <p:cNvPr id="18" name="Text 13"/>
          <p:cNvSpPr txBox="1"/>
          <p:nvPr/>
        </p:nvSpPr>
        <p:spPr>
          <a:xfrm>
            <a:off x="8321040" y="2971800"/>
            <a:ext cx="3044952" cy="731520"/>
          </a:xfrm>
          <a:prstGeom prst="rect">
            <a:avLst/>
          </a:prstGeom>
          <a:noFill/>
          <a:ln/>
        </p:spPr>
        <p:txBody>
          <a:bodyPr wrap="square" lIns="0" tIns="0" rIns="0" bIns="0" rtlCol="0" anchor="t"/>
          <a:lstStyle/>
          <a:p>
            <a:pPr marL="0" indent="0">
              <a:buNone/>
            </a:pPr>
            <a:r>
              <a:rPr lang="en-US" sz="1900" b="1" dirty="0">
                <a:solidFill>
                  <a:schemeClr val="accent1"/>
                </a:solidFill>
              </a:rPr>
              <a:t>Pharmacy: Dispense As Written</a:t>
            </a:r>
            <a:endParaRPr lang="en-US" sz="1900" dirty="0"/>
          </a:p>
        </p:txBody>
      </p:sp>
      <p:sp>
        <p:nvSpPr>
          <p:cNvPr id="19" name="Text 14"/>
          <p:cNvSpPr txBox="1"/>
          <p:nvPr/>
        </p:nvSpPr>
        <p:spPr>
          <a:xfrm>
            <a:off x="8321040" y="3703320"/>
            <a:ext cx="3044952" cy="1965960"/>
          </a:xfrm>
          <a:prstGeom prst="rect">
            <a:avLst/>
          </a:prstGeom>
          <a:noFill/>
          <a:ln/>
        </p:spPr>
        <p:txBody>
          <a:bodyPr wrap="square" lIns="0" tIns="0" rIns="0" bIns="0" rtlCol="0" anchor="t"/>
          <a:lstStyle/>
          <a:p>
            <a:pPr marL="0" indent="0">
              <a:buNone/>
            </a:pPr>
            <a:r>
              <a:rPr lang="en-US" sz="1400" dirty="0">
                <a:solidFill>
                  <a:schemeClr val="tx1"/>
                </a:solidFill>
              </a:rPr>
              <a:t>Pharmacies will fill prescriptions according to your prescriber’s “Dispense As Written” (DAW) designation.</a:t>
            </a:r>
            <a:endParaRPr lang="en-US" sz="14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Important Updates to Your HSA and FSA Accounts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WHAT’S NEW FOR 2027</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For 2027, you must make an active election if you want any of these pre-tax benefits</a:t>
            </a:r>
            <a:endParaRPr lang="en-US" sz="1500" dirty="0"/>
          </a:p>
        </p:txBody>
      </p:sp>
      <p:sp>
        <p:nvSpPr>
          <p:cNvPr id="5" name="card"/>
          <p:cNvSpPr/>
          <p:nvPr/>
        </p:nvSpPr>
        <p:spPr>
          <a:xfrm>
            <a:off x="548640" y="1783080"/>
            <a:ext cx="3593592" cy="2926080"/>
          </a:xfrm>
          <a:prstGeom prst="roundRect">
            <a:avLst>
              <a:gd name="adj" fmla="val 2500"/>
            </a:avLst>
          </a:prstGeom>
          <a:solidFill>
            <a:schemeClr val="bg2"/>
          </a:solidFill>
          <a:ln/>
        </p:spPr>
        <p:txBody>
          <a:bodyPr/>
          <a:lstStyle/>
          <a:p>
            <a:endParaRPr lang="en-US"/>
          </a:p>
        </p:txBody>
      </p:sp>
      <p:sp>
        <p:nvSpPr>
          <p:cNvPr id="6" name="icon circle"/>
          <p:cNvSpPr/>
          <p:nvPr/>
        </p:nvSpPr>
        <p:spPr>
          <a:xfrm>
            <a:off x="822960" y="2011680"/>
            <a:ext cx="594360" cy="594360"/>
          </a:xfrm>
          <a:prstGeom prst="ellipse">
            <a:avLst/>
          </a:prstGeom>
          <a:solidFill>
            <a:schemeClr val="accent1"/>
          </a:solidFill>
          <a:ln/>
        </p:spPr>
        <p:txBody>
          <a:bodyPr/>
          <a:lstStyle/>
          <a:p>
            <a:endParaRPr lang="en-US"/>
          </a:p>
        </p:txBody>
      </p:sp>
      <p:pic>
        <p:nvPicPr>
          <p:cNvPr id="7" name="Image 0" descr="icon"/>
          <p:cNvPicPr>
            <a:picLocks noChangeAspect="1"/>
          </p:cNvPicPr>
          <p:nvPr/>
        </p:nvPicPr>
        <p:blipFill>
          <a:blip r:embed="rId3"/>
          <a:stretch>
            <a:fillRect/>
          </a:stretch>
        </p:blipFill>
        <p:spPr>
          <a:xfrm>
            <a:off x="953719" y="2142439"/>
            <a:ext cx="332842" cy="332842"/>
          </a:xfrm>
          <a:prstGeom prst="rect">
            <a:avLst/>
          </a:prstGeom>
        </p:spPr>
      </p:pic>
      <p:sp>
        <p:nvSpPr>
          <p:cNvPr id="8" name="Text 5"/>
          <p:cNvSpPr txBox="1"/>
          <p:nvPr/>
        </p:nvSpPr>
        <p:spPr>
          <a:xfrm>
            <a:off x="1554480" y="2011680"/>
            <a:ext cx="2423160" cy="594360"/>
          </a:xfrm>
          <a:prstGeom prst="rect">
            <a:avLst/>
          </a:prstGeom>
          <a:noFill/>
          <a:ln/>
        </p:spPr>
        <p:txBody>
          <a:bodyPr wrap="square" lIns="0" tIns="0" rIns="0" bIns="0" rtlCol="0" anchor="ctr"/>
          <a:lstStyle/>
          <a:p>
            <a:pPr marL="0" indent="0">
              <a:buNone/>
            </a:pPr>
            <a:r>
              <a:rPr lang="en-US" sz="1600" b="1" dirty="0">
                <a:solidFill>
                  <a:schemeClr val="accent1"/>
                </a:solidFill>
              </a:rPr>
              <a:t>HSA limits increase</a:t>
            </a:r>
            <a:endParaRPr lang="en-US" sz="1600" dirty="0"/>
          </a:p>
        </p:txBody>
      </p:sp>
      <p:sp>
        <p:nvSpPr>
          <p:cNvPr id="9" name="Text 6"/>
          <p:cNvSpPr txBox="1"/>
          <p:nvPr/>
        </p:nvSpPr>
        <p:spPr>
          <a:xfrm>
            <a:off x="822960" y="2788920"/>
            <a:ext cx="3108960" cy="777240"/>
          </a:xfrm>
          <a:prstGeom prst="rect">
            <a:avLst/>
          </a:prstGeom>
          <a:noFill/>
          <a:ln/>
        </p:spPr>
        <p:txBody>
          <a:bodyPr wrap="square" lIns="0" tIns="0" rIns="0" bIns="0" rtlCol="0" anchor="t"/>
          <a:lstStyle/>
          <a:p>
            <a:pPr marL="0" indent="0">
              <a:buNone/>
            </a:pPr>
            <a:r>
              <a:rPr lang="en-US" sz="2000" b="1" dirty="0">
                <a:solidFill>
                  <a:schemeClr val="accent1"/>
                </a:solidFill>
              </a:rPr>
              <a:t>$4,500 individual</a:t>
            </a:r>
            <a:endParaRPr lang="en-US" sz="2000" dirty="0"/>
          </a:p>
          <a:p>
            <a:pPr marL="0" indent="0">
              <a:buNone/>
            </a:pPr>
            <a:r>
              <a:rPr lang="en-US" sz="2000" b="1" dirty="0">
                <a:solidFill>
                  <a:schemeClr val="accent1"/>
                </a:solidFill>
              </a:rPr>
              <a:t>$9,000 family</a:t>
            </a:r>
            <a:endParaRPr lang="en-US" sz="2000" dirty="0"/>
          </a:p>
        </p:txBody>
      </p:sp>
      <p:sp>
        <p:nvSpPr>
          <p:cNvPr id="10" name="Text 7"/>
          <p:cNvSpPr txBox="1"/>
          <p:nvPr/>
        </p:nvSpPr>
        <p:spPr>
          <a:xfrm>
            <a:off x="822960" y="3611880"/>
            <a:ext cx="3108960" cy="1005840"/>
          </a:xfrm>
          <a:prstGeom prst="rect">
            <a:avLst/>
          </a:prstGeom>
          <a:noFill/>
          <a:ln/>
        </p:spPr>
        <p:txBody>
          <a:bodyPr wrap="square" lIns="0" tIns="0" rIns="0" bIns="0" rtlCol="0" anchor="t"/>
          <a:lstStyle/>
          <a:p>
            <a:pPr marL="0" indent="0">
              <a:buNone/>
            </a:pPr>
            <a:r>
              <a:rPr lang="en-US" sz="1300" dirty="0">
                <a:solidFill>
                  <a:schemeClr val="tx1"/>
                </a:solidFill>
              </a:rPr>
              <a:t>Employees 55+ not enrolled in Medicare can add a $1,000 catch-up.</a:t>
            </a:r>
            <a:endParaRPr lang="en-US" sz="1300" dirty="0"/>
          </a:p>
        </p:txBody>
      </p:sp>
      <p:sp>
        <p:nvSpPr>
          <p:cNvPr id="11" name="card"/>
          <p:cNvSpPr/>
          <p:nvPr/>
        </p:nvSpPr>
        <p:spPr>
          <a:xfrm>
            <a:off x="4297680" y="1783080"/>
            <a:ext cx="3593592" cy="2926080"/>
          </a:xfrm>
          <a:prstGeom prst="roundRect">
            <a:avLst>
              <a:gd name="adj" fmla="val 2500"/>
            </a:avLst>
          </a:prstGeom>
          <a:solidFill>
            <a:schemeClr val="bg2"/>
          </a:solidFill>
          <a:ln/>
        </p:spPr>
        <p:txBody>
          <a:bodyPr/>
          <a:lstStyle/>
          <a:p>
            <a:endParaRPr lang="en-US"/>
          </a:p>
        </p:txBody>
      </p:sp>
      <p:sp>
        <p:nvSpPr>
          <p:cNvPr id="12" name="icon circle"/>
          <p:cNvSpPr/>
          <p:nvPr/>
        </p:nvSpPr>
        <p:spPr>
          <a:xfrm>
            <a:off x="4572000" y="2011680"/>
            <a:ext cx="594360" cy="594360"/>
          </a:xfrm>
          <a:prstGeom prst="ellipse">
            <a:avLst/>
          </a:prstGeom>
          <a:solidFill>
            <a:schemeClr val="accent1"/>
          </a:solidFill>
          <a:ln/>
        </p:spPr>
        <p:txBody>
          <a:bodyPr/>
          <a:lstStyle/>
          <a:p>
            <a:endParaRPr lang="en-US"/>
          </a:p>
        </p:txBody>
      </p:sp>
      <p:pic>
        <p:nvPicPr>
          <p:cNvPr id="13" name="Image 1" descr="icon"/>
          <p:cNvPicPr>
            <a:picLocks noChangeAspect="1"/>
          </p:cNvPicPr>
          <p:nvPr/>
        </p:nvPicPr>
        <p:blipFill>
          <a:blip r:embed="rId4"/>
          <a:stretch>
            <a:fillRect/>
          </a:stretch>
        </p:blipFill>
        <p:spPr>
          <a:xfrm>
            <a:off x="4702759" y="2142439"/>
            <a:ext cx="332842" cy="332842"/>
          </a:xfrm>
          <a:prstGeom prst="rect">
            <a:avLst/>
          </a:prstGeom>
        </p:spPr>
      </p:pic>
      <p:sp>
        <p:nvSpPr>
          <p:cNvPr id="14" name="Text 10"/>
          <p:cNvSpPr txBox="1"/>
          <p:nvPr/>
        </p:nvSpPr>
        <p:spPr>
          <a:xfrm>
            <a:off x="5303520" y="2011680"/>
            <a:ext cx="2423160" cy="594360"/>
          </a:xfrm>
          <a:prstGeom prst="rect">
            <a:avLst/>
          </a:prstGeom>
          <a:noFill/>
          <a:ln/>
        </p:spPr>
        <p:txBody>
          <a:bodyPr wrap="square" lIns="0" tIns="0" rIns="0" bIns="0" rtlCol="0" anchor="ctr"/>
          <a:lstStyle/>
          <a:p>
            <a:pPr marL="0" indent="0">
              <a:buNone/>
            </a:pPr>
            <a:r>
              <a:rPr lang="en-US" sz="1600" b="1" dirty="0">
                <a:solidFill>
                  <a:schemeClr val="accent1"/>
                </a:solidFill>
              </a:rPr>
              <a:t>Health Care FSA</a:t>
            </a:r>
            <a:endParaRPr lang="en-US" sz="1600" dirty="0"/>
          </a:p>
        </p:txBody>
      </p:sp>
      <p:sp>
        <p:nvSpPr>
          <p:cNvPr id="15" name="Text 11"/>
          <p:cNvSpPr txBox="1"/>
          <p:nvPr/>
        </p:nvSpPr>
        <p:spPr>
          <a:xfrm>
            <a:off x="4572000" y="2788920"/>
            <a:ext cx="3108960" cy="777240"/>
          </a:xfrm>
          <a:prstGeom prst="rect">
            <a:avLst/>
          </a:prstGeom>
          <a:noFill/>
          <a:ln/>
        </p:spPr>
        <p:txBody>
          <a:bodyPr wrap="square" lIns="0" tIns="0" rIns="0" bIns="0" rtlCol="0" anchor="t"/>
          <a:lstStyle/>
          <a:p>
            <a:pPr marL="0" indent="0">
              <a:buNone/>
            </a:pPr>
            <a:r>
              <a:rPr lang="en-US" sz="2000" b="1" dirty="0">
                <a:solidFill>
                  <a:schemeClr val="accent1"/>
                </a:solidFill>
              </a:rPr>
              <a:t>$3,400 annual limit</a:t>
            </a:r>
            <a:endParaRPr lang="en-US" sz="2000" dirty="0"/>
          </a:p>
          <a:p>
            <a:pPr marL="0" indent="0">
              <a:buNone/>
            </a:pPr>
            <a:r>
              <a:rPr lang="en-US" sz="2000" b="1" dirty="0">
                <a:solidFill>
                  <a:schemeClr val="accent1"/>
                </a:solidFill>
              </a:rPr>
              <a:t>$680 rollover</a:t>
            </a:r>
            <a:endParaRPr lang="en-US" sz="2000" dirty="0"/>
          </a:p>
        </p:txBody>
      </p:sp>
      <p:sp>
        <p:nvSpPr>
          <p:cNvPr id="16" name="Text 12"/>
          <p:cNvSpPr txBox="1"/>
          <p:nvPr/>
        </p:nvSpPr>
        <p:spPr>
          <a:xfrm>
            <a:off x="4572000" y="3611880"/>
            <a:ext cx="3108960" cy="1005840"/>
          </a:xfrm>
          <a:prstGeom prst="rect">
            <a:avLst/>
          </a:prstGeom>
          <a:noFill/>
          <a:ln/>
        </p:spPr>
        <p:txBody>
          <a:bodyPr wrap="square" lIns="0" tIns="0" rIns="0" bIns="0" rtlCol="0" anchor="t"/>
          <a:lstStyle/>
          <a:p>
            <a:pPr marL="0" indent="0">
              <a:buNone/>
            </a:pPr>
            <a:r>
              <a:rPr lang="en-US" sz="1300" dirty="0">
                <a:solidFill>
                  <a:schemeClr val="tx1"/>
                </a:solidFill>
              </a:rPr>
              <a:t>Limited Purpose FSA has the same limits.</a:t>
            </a:r>
            <a:endParaRPr lang="en-US" sz="1300" dirty="0"/>
          </a:p>
        </p:txBody>
      </p:sp>
      <p:sp>
        <p:nvSpPr>
          <p:cNvPr id="17" name="card"/>
          <p:cNvSpPr/>
          <p:nvPr/>
        </p:nvSpPr>
        <p:spPr>
          <a:xfrm>
            <a:off x="8046720" y="1783080"/>
            <a:ext cx="3593592" cy="2926080"/>
          </a:xfrm>
          <a:prstGeom prst="roundRect">
            <a:avLst>
              <a:gd name="adj" fmla="val 2500"/>
            </a:avLst>
          </a:prstGeom>
          <a:solidFill>
            <a:schemeClr val="bg2"/>
          </a:solidFill>
          <a:ln/>
        </p:spPr>
        <p:txBody>
          <a:bodyPr/>
          <a:lstStyle/>
          <a:p>
            <a:endParaRPr lang="en-US"/>
          </a:p>
        </p:txBody>
      </p:sp>
      <p:sp>
        <p:nvSpPr>
          <p:cNvPr id="18" name="icon circle"/>
          <p:cNvSpPr/>
          <p:nvPr/>
        </p:nvSpPr>
        <p:spPr>
          <a:xfrm>
            <a:off x="8321040" y="2011680"/>
            <a:ext cx="594360" cy="594360"/>
          </a:xfrm>
          <a:prstGeom prst="ellipse">
            <a:avLst/>
          </a:prstGeom>
          <a:solidFill>
            <a:schemeClr val="accent2"/>
          </a:solidFill>
          <a:ln/>
        </p:spPr>
        <p:txBody>
          <a:bodyPr/>
          <a:lstStyle/>
          <a:p>
            <a:endParaRPr lang="en-US"/>
          </a:p>
        </p:txBody>
      </p:sp>
      <p:pic>
        <p:nvPicPr>
          <p:cNvPr id="19" name="Image 2" descr="icon"/>
          <p:cNvPicPr>
            <a:picLocks noChangeAspect="1"/>
          </p:cNvPicPr>
          <p:nvPr/>
        </p:nvPicPr>
        <p:blipFill>
          <a:blip r:embed="rId5"/>
          <a:stretch>
            <a:fillRect/>
          </a:stretch>
        </p:blipFill>
        <p:spPr>
          <a:xfrm>
            <a:off x="8451799" y="2142439"/>
            <a:ext cx="332842" cy="332842"/>
          </a:xfrm>
          <a:prstGeom prst="rect">
            <a:avLst/>
          </a:prstGeom>
        </p:spPr>
      </p:pic>
      <p:sp>
        <p:nvSpPr>
          <p:cNvPr id="20" name="Text 15"/>
          <p:cNvSpPr txBox="1"/>
          <p:nvPr/>
        </p:nvSpPr>
        <p:spPr>
          <a:xfrm>
            <a:off x="9052560" y="2011680"/>
            <a:ext cx="2423160" cy="594360"/>
          </a:xfrm>
          <a:prstGeom prst="rect">
            <a:avLst/>
          </a:prstGeom>
          <a:noFill/>
          <a:ln/>
        </p:spPr>
        <p:txBody>
          <a:bodyPr wrap="square" lIns="0" tIns="0" rIns="0" bIns="0" rtlCol="0" anchor="ctr"/>
          <a:lstStyle/>
          <a:p>
            <a:pPr marL="0" indent="0">
              <a:buNone/>
            </a:pPr>
            <a:r>
              <a:rPr lang="en-US" sz="1600" b="1" dirty="0">
                <a:solidFill>
                  <a:schemeClr val="accent1"/>
                </a:solidFill>
              </a:rPr>
              <a:t>Dependent Care FSA</a:t>
            </a:r>
            <a:endParaRPr lang="en-US" sz="1600" dirty="0"/>
          </a:p>
        </p:txBody>
      </p:sp>
      <p:sp>
        <p:nvSpPr>
          <p:cNvPr id="21" name="Text 16"/>
          <p:cNvSpPr txBox="1"/>
          <p:nvPr/>
        </p:nvSpPr>
        <p:spPr>
          <a:xfrm>
            <a:off x="8321040" y="2788920"/>
            <a:ext cx="3108960" cy="777240"/>
          </a:xfrm>
          <a:prstGeom prst="rect">
            <a:avLst/>
          </a:prstGeom>
          <a:noFill/>
          <a:ln/>
        </p:spPr>
        <p:txBody>
          <a:bodyPr wrap="square" lIns="0" tIns="0" rIns="0" bIns="0" rtlCol="0" anchor="t"/>
          <a:lstStyle/>
          <a:p>
            <a:pPr marL="0" indent="0">
              <a:buNone/>
            </a:pPr>
            <a:r>
              <a:rPr lang="en-US" sz="2000" b="1" dirty="0">
                <a:solidFill>
                  <a:schemeClr val="accent2"/>
                </a:solidFill>
              </a:rPr>
              <a:t>$7,500 annual limit</a:t>
            </a:r>
            <a:endParaRPr lang="en-US" sz="2000" dirty="0"/>
          </a:p>
        </p:txBody>
      </p:sp>
      <p:sp>
        <p:nvSpPr>
          <p:cNvPr id="22" name="Text 17"/>
          <p:cNvSpPr txBox="1"/>
          <p:nvPr/>
        </p:nvSpPr>
        <p:spPr>
          <a:xfrm>
            <a:off x="8321040" y="3611880"/>
            <a:ext cx="3108960" cy="1005840"/>
          </a:xfrm>
          <a:prstGeom prst="rect">
            <a:avLst/>
          </a:prstGeom>
          <a:noFill/>
          <a:ln/>
        </p:spPr>
        <p:txBody>
          <a:bodyPr wrap="square" lIns="0" tIns="0" rIns="0" bIns="0" rtlCol="0" anchor="t"/>
          <a:lstStyle/>
          <a:p>
            <a:pPr marL="0" indent="0">
              <a:buNone/>
            </a:pPr>
            <a:r>
              <a:rPr lang="en-US" sz="1300" dirty="0">
                <a:solidFill>
                  <a:schemeClr val="tx1"/>
                </a:solidFill>
              </a:rPr>
              <a:t>Grace period: incur 2026 expenses by March 15, 2027 and submit claims by March 31, 2027. Incur 2027 expenses by March 15, 2028.</a:t>
            </a:r>
            <a:endParaRPr lang="en-US" sz="1300" dirty="0"/>
          </a:p>
        </p:txBody>
      </p:sp>
      <p:sp>
        <p:nvSpPr>
          <p:cNvPr id="23" name="card"/>
          <p:cNvSpPr/>
          <p:nvPr/>
        </p:nvSpPr>
        <p:spPr>
          <a:xfrm>
            <a:off x="548640" y="4937760"/>
            <a:ext cx="11091672" cy="1051560"/>
          </a:xfrm>
          <a:prstGeom prst="roundRect">
            <a:avLst>
              <a:gd name="adj" fmla="val 6957"/>
            </a:avLst>
          </a:prstGeom>
          <a:solidFill>
            <a:srgbClr val="FDF3DD"/>
          </a:solidFill>
          <a:ln/>
        </p:spPr>
        <p:txBody>
          <a:bodyPr/>
          <a:lstStyle/>
          <a:p>
            <a:endParaRPr lang="en-US"/>
          </a:p>
        </p:txBody>
      </p:sp>
      <p:sp>
        <p:nvSpPr>
          <p:cNvPr id="24" name="icon circle"/>
          <p:cNvSpPr/>
          <p:nvPr/>
        </p:nvSpPr>
        <p:spPr>
          <a:xfrm>
            <a:off x="777240" y="5138928"/>
            <a:ext cx="640080" cy="640080"/>
          </a:xfrm>
          <a:prstGeom prst="ellipse">
            <a:avLst/>
          </a:prstGeom>
          <a:solidFill>
            <a:schemeClr val="accent4"/>
          </a:solidFill>
          <a:ln/>
        </p:spPr>
        <p:txBody>
          <a:bodyPr/>
          <a:lstStyle/>
          <a:p>
            <a:endParaRPr lang="en-US"/>
          </a:p>
        </p:txBody>
      </p:sp>
      <p:pic>
        <p:nvPicPr>
          <p:cNvPr id="25" name="Image 3" descr="icon"/>
          <p:cNvPicPr>
            <a:picLocks noChangeAspect="1"/>
          </p:cNvPicPr>
          <p:nvPr/>
        </p:nvPicPr>
        <p:blipFill>
          <a:blip r:embed="rId6"/>
          <a:stretch>
            <a:fillRect/>
          </a:stretch>
        </p:blipFill>
        <p:spPr>
          <a:xfrm>
            <a:off x="918058" y="5279746"/>
            <a:ext cx="358445" cy="358445"/>
          </a:xfrm>
          <a:prstGeom prst="rect">
            <a:avLst/>
          </a:prstGeom>
        </p:spPr>
      </p:pic>
      <p:sp>
        <p:nvSpPr>
          <p:cNvPr id="26" name="Text 20"/>
          <p:cNvSpPr txBox="1"/>
          <p:nvPr/>
        </p:nvSpPr>
        <p:spPr>
          <a:xfrm>
            <a:off x="1645920" y="4983480"/>
            <a:ext cx="9784080" cy="960120"/>
          </a:xfrm>
          <a:prstGeom prst="rect">
            <a:avLst/>
          </a:prstGeom>
          <a:noFill/>
          <a:ln/>
        </p:spPr>
        <p:txBody>
          <a:bodyPr wrap="square" lIns="0" tIns="0" rIns="0" bIns="0" rtlCol="0" anchor="ctr"/>
          <a:lstStyle/>
          <a:p>
            <a:pPr marL="0" indent="0">
              <a:buNone/>
            </a:pPr>
            <a:r>
              <a:rPr lang="en-US" sz="1500" b="1" dirty="0">
                <a:solidFill>
                  <a:schemeClr val="tx1"/>
                </a:solidFill>
              </a:rPr>
              <a:t>Enrolled in the Health Investment Plan or Kaiser HSA? </a:t>
            </a:r>
            <a:r>
              <a:rPr lang="en-US" sz="1500" dirty="0">
                <a:solidFill>
                  <a:schemeClr val="tx1"/>
                </a:solidFill>
              </a:rPr>
              <a:t>Your 2026 HSA employee election will not carry forward to 2027. To have HSA payroll deductions in 2027, you must make an active election.</a:t>
            </a:r>
            <a:endParaRPr lang="en-US" sz="1500" dirty="0"/>
          </a:p>
        </p:txBody>
      </p:sp>
      <p:sp>
        <p:nvSpPr>
          <p:cNvPr id="27"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2" hasCustomPrompt="1"/>
          </p:nvPr>
        </p:nvSpPr>
        <p:spPr>
          <a:xfrm>
            <a:off x="731520" y="3017520"/>
            <a:ext cx="10058400" cy="914400"/>
          </a:xfrm>
          <a:prstGeom prst="rect">
            <a:avLst/>
          </a:prstGeom>
          <a:noFill/>
          <a:ln/>
        </p:spPr>
        <p:txBody>
          <a:bodyPr wrap="square" lIns="0" tIns="0" rIns="0" bIns="0" rtlCol="0"/>
          <a:lstStyle/>
          <a:p>
            <a:pPr marL="0" indent="0" algn="l">
              <a:buNone/>
            </a:pPr>
            <a:r>
              <a:rPr lang="en-US" sz="4400" b="1" dirty="0">
                <a:solidFill>
                  <a:schemeClr val="bg1"/>
                </a:solidFill>
              </a:rPr>
              <a:t>Resources for Maximizing Value</a:t>
            </a:r>
            <a:endParaRPr lang="en-US" sz="4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Teradyne Resources to Maximize Your Benefits Value</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RESOURCES FOR MAXIMIZING VALUE</a:t>
            </a:r>
            <a:endParaRPr lang="en-US" sz="1100" dirty="0"/>
          </a:p>
        </p:txBody>
      </p:sp>
      <p:sp>
        <p:nvSpPr>
          <p:cNvPr id="4" name="card"/>
          <p:cNvSpPr/>
          <p:nvPr/>
        </p:nvSpPr>
        <p:spPr>
          <a:xfrm>
            <a:off x="548640" y="1417320"/>
            <a:ext cx="11091672" cy="713232"/>
          </a:xfrm>
          <a:prstGeom prst="roundRect">
            <a:avLst>
              <a:gd name="adj" fmla="val 10256"/>
            </a:avLst>
          </a:prstGeom>
          <a:solidFill>
            <a:schemeClr val="bg2"/>
          </a:solidFill>
          <a:ln/>
        </p:spPr>
        <p:txBody>
          <a:bodyPr/>
          <a:lstStyle/>
          <a:p>
            <a:endParaRPr lang="en-US"/>
          </a:p>
        </p:txBody>
      </p:sp>
      <p:sp>
        <p:nvSpPr>
          <p:cNvPr id="5" name="icon circle"/>
          <p:cNvSpPr/>
          <p:nvPr/>
        </p:nvSpPr>
        <p:spPr>
          <a:xfrm>
            <a:off x="731520" y="1527048"/>
            <a:ext cx="493776" cy="493776"/>
          </a:xfrm>
          <a:prstGeom prst="ellipse">
            <a:avLst/>
          </a:prstGeom>
          <a:solidFill>
            <a:schemeClr val="accent1"/>
          </a:solidFill>
          <a:ln/>
        </p:spPr>
        <p:txBody>
          <a:bodyPr/>
          <a:lstStyle/>
          <a:p>
            <a:endParaRPr lang="en-US"/>
          </a:p>
        </p:txBody>
      </p:sp>
      <p:pic>
        <p:nvPicPr>
          <p:cNvPr id="6" name="Image 0" descr="icon"/>
          <p:cNvPicPr>
            <a:picLocks noChangeAspect="1"/>
          </p:cNvPicPr>
          <p:nvPr/>
        </p:nvPicPr>
        <p:blipFill>
          <a:blip r:embed="rId3"/>
          <a:stretch>
            <a:fillRect/>
          </a:stretch>
        </p:blipFill>
        <p:spPr>
          <a:xfrm>
            <a:off x="840151" y="1635679"/>
            <a:ext cx="276515" cy="276515"/>
          </a:xfrm>
          <a:prstGeom prst="rect">
            <a:avLst/>
          </a:prstGeom>
        </p:spPr>
      </p:pic>
      <p:sp>
        <p:nvSpPr>
          <p:cNvPr id="7" name="Text 4"/>
          <p:cNvSpPr txBox="1"/>
          <p:nvPr/>
        </p:nvSpPr>
        <p:spPr>
          <a:xfrm>
            <a:off x="1417320" y="1417320"/>
            <a:ext cx="3291840" cy="713232"/>
          </a:xfrm>
          <a:prstGeom prst="rect">
            <a:avLst/>
          </a:prstGeom>
          <a:noFill/>
          <a:ln/>
        </p:spPr>
        <p:txBody>
          <a:bodyPr wrap="square" lIns="0" tIns="0" rIns="0" bIns="0" rtlCol="0" anchor="ctr"/>
          <a:lstStyle/>
          <a:p>
            <a:pPr marL="0" indent="0">
              <a:buNone/>
            </a:pPr>
            <a:r>
              <a:rPr lang="en-US" sz="1500" b="1" dirty="0">
                <a:solidFill>
                  <a:schemeClr val="accent1"/>
                </a:solidFill>
              </a:rPr>
              <a:t>Choice of plans</a:t>
            </a:r>
            <a:endParaRPr lang="en-US" sz="1500" dirty="0"/>
          </a:p>
        </p:txBody>
      </p:sp>
      <p:sp>
        <p:nvSpPr>
          <p:cNvPr id="8" name="Text 5"/>
          <p:cNvSpPr txBox="1"/>
          <p:nvPr/>
        </p:nvSpPr>
        <p:spPr>
          <a:xfrm>
            <a:off x="4846320" y="1417320"/>
            <a:ext cx="6629400" cy="713232"/>
          </a:xfrm>
          <a:prstGeom prst="rect">
            <a:avLst/>
          </a:prstGeom>
          <a:noFill/>
          <a:ln/>
        </p:spPr>
        <p:txBody>
          <a:bodyPr wrap="square" lIns="0" tIns="0" rIns="0" bIns="0" rtlCol="0" anchor="ctr"/>
          <a:lstStyle/>
          <a:p>
            <a:pPr marL="0" indent="0">
              <a:buNone/>
            </a:pPr>
            <a:r>
              <a:rPr lang="en-US" sz="1350" dirty="0">
                <a:solidFill>
                  <a:schemeClr val="tx1"/>
                </a:solidFill>
              </a:rPr>
              <a:t>Don’t overspend on coverage. Use the Teradyne Healthcare Calculator to find the plan that fits you best.</a:t>
            </a:r>
            <a:endParaRPr lang="en-US" sz="1350" dirty="0"/>
          </a:p>
        </p:txBody>
      </p:sp>
      <p:sp>
        <p:nvSpPr>
          <p:cNvPr id="9" name="icon circle"/>
          <p:cNvSpPr/>
          <p:nvPr/>
        </p:nvSpPr>
        <p:spPr>
          <a:xfrm>
            <a:off x="731520" y="2304288"/>
            <a:ext cx="493776" cy="493776"/>
          </a:xfrm>
          <a:prstGeom prst="ellipse">
            <a:avLst/>
          </a:prstGeom>
          <a:solidFill>
            <a:schemeClr val="accent1"/>
          </a:solidFill>
          <a:ln/>
        </p:spPr>
        <p:txBody>
          <a:bodyPr/>
          <a:lstStyle/>
          <a:p>
            <a:endParaRPr lang="en-US"/>
          </a:p>
        </p:txBody>
      </p:sp>
      <p:pic>
        <p:nvPicPr>
          <p:cNvPr id="10" name="Image 1" descr="icon"/>
          <p:cNvPicPr>
            <a:picLocks noChangeAspect="1"/>
          </p:cNvPicPr>
          <p:nvPr/>
        </p:nvPicPr>
        <p:blipFill>
          <a:blip r:embed="rId4"/>
          <a:stretch>
            <a:fillRect/>
          </a:stretch>
        </p:blipFill>
        <p:spPr>
          <a:xfrm>
            <a:off x="840151" y="2412919"/>
            <a:ext cx="276515" cy="276515"/>
          </a:xfrm>
          <a:prstGeom prst="rect">
            <a:avLst/>
          </a:prstGeom>
        </p:spPr>
      </p:pic>
      <p:sp>
        <p:nvSpPr>
          <p:cNvPr id="11" name="Text 7"/>
          <p:cNvSpPr txBox="1"/>
          <p:nvPr/>
        </p:nvSpPr>
        <p:spPr>
          <a:xfrm>
            <a:off x="1417320" y="2194560"/>
            <a:ext cx="3291840" cy="713232"/>
          </a:xfrm>
          <a:prstGeom prst="rect">
            <a:avLst/>
          </a:prstGeom>
          <a:noFill/>
          <a:ln/>
        </p:spPr>
        <p:txBody>
          <a:bodyPr wrap="square" lIns="0" tIns="0" rIns="0" bIns="0" rtlCol="0" anchor="ctr"/>
          <a:lstStyle/>
          <a:p>
            <a:pPr marL="0" indent="0">
              <a:buNone/>
            </a:pPr>
            <a:r>
              <a:rPr lang="en-US" sz="1500" b="1" dirty="0">
                <a:solidFill>
                  <a:schemeClr val="accent1"/>
                </a:solidFill>
              </a:rPr>
              <a:t>Strong network, free preventive care</a:t>
            </a:r>
            <a:endParaRPr lang="en-US" sz="1500" dirty="0"/>
          </a:p>
        </p:txBody>
      </p:sp>
      <p:sp>
        <p:nvSpPr>
          <p:cNvPr id="12" name="Text 8"/>
          <p:cNvSpPr txBox="1"/>
          <p:nvPr/>
        </p:nvSpPr>
        <p:spPr>
          <a:xfrm>
            <a:off x="4846320" y="2194560"/>
            <a:ext cx="6629400" cy="713232"/>
          </a:xfrm>
          <a:prstGeom prst="rect">
            <a:avLst/>
          </a:prstGeom>
          <a:noFill/>
          <a:ln/>
        </p:spPr>
        <p:txBody>
          <a:bodyPr wrap="square" lIns="0" tIns="0" rIns="0" bIns="0" rtlCol="0" anchor="ctr"/>
          <a:lstStyle/>
          <a:p>
            <a:pPr marL="0" indent="0">
              <a:buNone/>
            </a:pPr>
            <a:r>
              <a:rPr lang="en-US" sz="1350" dirty="0">
                <a:solidFill>
                  <a:schemeClr val="tx1"/>
                </a:solidFill>
              </a:rPr>
              <a:t>Preventive care is covered at 100% across all Teradyne medical plans when you use a network provider.</a:t>
            </a:r>
            <a:endParaRPr lang="en-US" sz="1350" dirty="0"/>
          </a:p>
        </p:txBody>
      </p:sp>
      <p:sp>
        <p:nvSpPr>
          <p:cNvPr id="13" name="card"/>
          <p:cNvSpPr/>
          <p:nvPr/>
        </p:nvSpPr>
        <p:spPr>
          <a:xfrm>
            <a:off x="548640" y="2971800"/>
            <a:ext cx="11091672" cy="713232"/>
          </a:xfrm>
          <a:prstGeom prst="roundRect">
            <a:avLst>
              <a:gd name="adj" fmla="val 10256"/>
            </a:avLst>
          </a:prstGeom>
          <a:solidFill>
            <a:schemeClr val="bg2"/>
          </a:solidFill>
          <a:ln/>
        </p:spPr>
        <p:txBody>
          <a:bodyPr/>
          <a:lstStyle/>
          <a:p>
            <a:endParaRPr lang="en-US"/>
          </a:p>
        </p:txBody>
      </p:sp>
      <p:sp>
        <p:nvSpPr>
          <p:cNvPr id="14" name="icon circle"/>
          <p:cNvSpPr/>
          <p:nvPr/>
        </p:nvSpPr>
        <p:spPr>
          <a:xfrm>
            <a:off x="731520" y="3081528"/>
            <a:ext cx="493776" cy="493776"/>
          </a:xfrm>
          <a:prstGeom prst="ellipse">
            <a:avLst/>
          </a:prstGeom>
          <a:solidFill>
            <a:schemeClr val="accent1"/>
          </a:solidFill>
          <a:ln/>
        </p:spPr>
        <p:txBody>
          <a:bodyPr/>
          <a:lstStyle/>
          <a:p>
            <a:endParaRPr lang="en-US"/>
          </a:p>
        </p:txBody>
      </p:sp>
      <p:pic>
        <p:nvPicPr>
          <p:cNvPr id="15" name="Image 2" descr="icon"/>
          <p:cNvPicPr>
            <a:picLocks noChangeAspect="1"/>
          </p:cNvPicPr>
          <p:nvPr/>
        </p:nvPicPr>
        <p:blipFill>
          <a:blip r:embed="rId5"/>
          <a:stretch>
            <a:fillRect/>
          </a:stretch>
        </p:blipFill>
        <p:spPr>
          <a:xfrm>
            <a:off x="840151" y="3190159"/>
            <a:ext cx="276515" cy="276515"/>
          </a:xfrm>
          <a:prstGeom prst="rect">
            <a:avLst/>
          </a:prstGeom>
        </p:spPr>
      </p:pic>
      <p:sp>
        <p:nvSpPr>
          <p:cNvPr id="16" name="Text 11"/>
          <p:cNvSpPr txBox="1"/>
          <p:nvPr/>
        </p:nvSpPr>
        <p:spPr>
          <a:xfrm>
            <a:off x="1417320" y="2971800"/>
            <a:ext cx="3291840" cy="713232"/>
          </a:xfrm>
          <a:prstGeom prst="rect">
            <a:avLst/>
          </a:prstGeom>
          <a:noFill/>
          <a:ln/>
        </p:spPr>
        <p:txBody>
          <a:bodyPr wrap="square" lIns="0" tIns="0" rIns="0" bIns="0" rtlCol="0" anchor="ctr"/>
          <a:lstStyle/>
          <a:p>
            <a:pPr marL="0" indent="0">
              <a:buNone/>
            </a:pPr>
            <a:r>
              <a:rPr lang="en-US" sz="1500" b="1" dirty="0">
                <a:solidFill>
                  <a:schemeClr val="accent1"/>
                </a:solidFill>
              </a:rPr>
              <a:t>Generic prescription drugs</a:t>
            </a:r>
            <a:endParaRPr lang="en-US" sz="1500" dirty="0"/>
          </a:p>
        </p:txBody>
      </p:sp>
      <p:sp>
        <p:nvSpPr>
          <p:cNvPr id="17" name="Text 12"/>
          <p:cNvSpPr txBox="1"/>
          <p:nvPr/>
        </p:nvSpPr>
        <p:spPr>
          <a:xfrm>
            <a:off x="4846320" y="2971800"/>
            <a:ext cx="6629400" cy="713232"/>
          </a:xfrm>
          <a:prstGeom prst="rect">
            <a:avLst/>
          </a:prstGeom>
          <a:noFill/>
          <a:ln/>
        </p:spPr>
        <p:txBody>
          <a:bodyPr wrap="square" lIns="0" tIns="0" rIns="0" bIns="0" rtlCol="0" anchor="ctr"/>
          <a:lstStyle/>
          <a:p>
            <a:pPr marL="0" indent="0">
              <a:buNone/>
            </a:pPr>
            <a:r>
              <a:rPr lang="en-US" sz="1350" dirty="0">
                <a:solidFill>
                  <a:schemeClr val="tx1"/>
                </a:solidFill>
              </a:rPr>
              <a:t>Generics are as safe and effective as brand-name drugs. If your prescription allows it, choose the generic to save.</a:t>
            </a:r>
            <a:endParaRPr lang="en-US" sz="1350" dirty="0"/>
          </a:p>
        </p:txBody>
      </p:sp>
      <p:sp>
        <p:nvSpPr>
          <p:cNvPr id="18" name="icon circle"/>
          <p:cNvSpPr/>
          <p:nvPr/>
        </p:nvSpPr>
        <p:spPr>
          <a:xfrm>
            <a:off x="731520" y="3858768"/>
            <a:ext cx="493776" cy="493776"/>
          </a:xfrm>
          <a:prstGeom prst="ellipse">
            <a:avLst/>
          </a:prstGeom>
          <a:solidFill>
            <a:schemeClr val="accent1"/>
          </a:solidFill>
          <a:ln/>
        </p:spPr>
        <p:txBody>
          <a:bodyPr/>
          <a:lstStyle/>
          <a:p>
            <a:endParaRPr lang="en-US"/>
          </a:p>
        </p:txBody>
      </p:sp>
      <p:pic>
        <p:nvPicPr>
          <p:cNvPr id="19" name="Image 3" descr="icon"/>
          <p:cNvPicPr>
            <a:picLocks noChangeAspect="1"/>
          </p:cNvPicPr>
          <p:nvPr/>
        </p:nvPicPr>
        <p:blipFill>
          <a:blip r:embed="rId6"/>
          <a:stretch>
            <a:fillRect/>
          </a:stretch>
        </p:blipFill>
        <p:spPr>
          <a:xfrm>
            <a:off x="840151" y="3967399"/>
            <a:ext cx="276515" cy="276515"/>
          </a:xfrm>
          <a:prstGeom prst="rect">
            <a:avLst/>
          </a:prstGeom>
        </p:spPr>
      </p:pic>
      <p:sp>
        <p:nvSpPr>
          <p:cNvPr id="20" name="Text 14"/>
          <p:cNvSpPr txBox="1"/>
          <p:nvPr/>
        </p:nvSpPr>
        <p:spPr>
          <a:xfrm>
            <a:off x="1417320" y="3749040"/>
            <a:ext cx="3291840" cy="713232"/>
          </a:xfrm>
          <a:prstGeom prst="rect">
            <a:avLst/>
          </a:prstGeom>
          <a:noFill/>
          <a:ln/>
        </p:spPr>
        <p:txBody>
          <a:bodyPr wrap="square" lIns="0" tIns="0" rIns="0" bIns="0" rtlCol="0" anchor="ctr"/>
          <a:lstStyle/>
          <a:p>
            <a:pPr marL="0" indent="0">
              <a:buNone/>
            </a:pPr>
            <a:r>
              <a:rPr lang="en-US" sz="1500" b="1" dirty="0">
                <a:solidFill>
                  <a:schemeClr val="accent1"/>
                </a:solidFill>
              </a:rPr>
              <a:t>Supplemental medical coverage</a:t>
            </a:r>
            <a:endParaRPr lang="en-US" sz="1500" dirty="0"/>
          </a:p>
        </p:txBody>
      </p:sp>
      <p:sp>
        <p:nvSpPr>
          <p:cNvPr id="21" name="Text 15"/>
          <p:cNvSpPr txBox="1"/>
          <p:nvPr/>
        </p:nvSpPr>
        <p:spPr>
          <a:xfrm>
            <a:off x="4846320" y="3749040"/>
            <a:ext cx="6629400" cy="713232"/>
          </a:xfrm>
          <a:prstGeom prst="rect">
            <a:avLst/>
          </a:prstGeom>
          <a:noFill/>
          <a:ln/>
        </p:spPr>
        <p:txBody>
          <a:bodyPr wrap="square" lIns="0" tIns="0" rIns="0" bIns="0" rtlCol="0" anchor="ctr"/>
          <a:lstStyle/>
          <a:p>
            <a:pPr marL="0" indent="0">
              <a:buNone/>
            </a:pPr>
            <a:r>
              <a:rPr lang="en-US" sz="1350" dirty="0">
                <a:solidFill>
                  <a:schemeClr val="tx1"/>
                </a:solidFill>
              </a:rPr>
              <a:t>A lower-cost, higher-deductible plan plus supplemental coverage from The Hartford may protect you better, for less.</a:t>
            </a:r>
            <a:endParaRPr lang="en-US" sz="1350" dirty="0"/>
          </a:p>
        </p:txBody>
      </p:sp>
      <p:sp>
        <p:nvSpPr>
          <p:cNvPr id="22" name="card"/>
          <p:cNvSpPr/>
          <p:nvPr/>
        </p:nvSpPr>
        <p:spPr>
          <a:xfrm>
            <a:off x="548640" y="4526280"/>
            <a:ext cx="11091672" cy="713232"/>
          </a:xfrm>
          <a:prstGeom prst="roundRect">
            <a:avLst>
              <a:gd name="adj" fmla="val 10256"/>
            </a:avLst>
          </a:prstGeom>
          <a:solidFill>
            <a:schemeClr val="bg2"/>
          </a:solidFill>
          <a:ln/>
        </p:spPr>
        <p:txBody>
          <a:bodyPr/>
          <a:lstStyle/>
          <a:p>
            <a:endParaRPr lang="en-US"/>
          </a:p>
        </p:txBody>
      </p:sp>
      <p:sp>
        <p:nvSpPr>
          <p:cNvPr id="23" name="icon circle"/>
          <p:cNvSpPr/>
          <p:nvPr/>
        </p:nvSpPr>
        <p:spPr>
          <a:xfrm>
            <a:off x="731520" y="4636008"/>
            <a:ext cx="493776" cy="493776"/>
          </a:xfrm>
          <a:prstGeom prst="ellipse">
            <a:avLst/>
          </a:prstGeom>
          <a:solidFill>
            <a:schemeClr val="accent1"/>
          </a:solidFill>
          <a:ln/>
        </p:spPr>
        <p:txBody>
          <a:bodyPr/>
          <a:lstStyle/>
          <a:p>
            <a:endParaRPr lang="en-US"/>
          </a:p>
        </p:txBody>
      </p:sp>
      <p:pic>
        <p:nvPicPr>
          <p:cNvPr id="24" name="Image 4" descr="icon"/>
          <p:cNvPicPr>
            <a:picLocks noChangeAspect="1"/>
          </p:cNvPicPr>
          <p:nvPr/>
        </p:nvPicPr>
        <p:blipFill>
          <a:blip r:embed="rId7"/>
          <a:stretch>
            <a:fillRect/>
          </a:stretch>
        </p:blipFill>
        <p:spPr>
          <a:xfrm>
            <a:off x="840151" y="4744639"/>
            <a:ext cx="276515" cy="276515"/>
          </a:xfrm>
          <a:prstGeom prst="rect">
            <a:avLst/>
          </a:prstGeom>
        </p:spPr>
      </p:pic>
      <p:sp>
        <p:nvSpPr>
          <p:cNvPr id="25" name="Text 18"/>
          <p:cNvSpPr txBox="1"/>
          <p:nvPr/>
        </p:nvSpPr>
        <p:spPr>
          <a:xfrm>
            <a:off x="1417320" y="4526280"/>
            <a:ext cx="3291840" cy="713232"/>
          </a:xfrm>
          <a:prstGeom prst="rect">
            <a:avLst/>
          </a:prstGeom>
          <a:noFill/>
          <a:ln/>
        </p:spPr>
        <p:txBody>
          <a:bodyPr wrap="square" lIns="0" tIns="0" rIns="0" bIns="0" rtlCol="0" anchor="ctr"/>
          <a:lstStyle/>
          <a:p>
            <a:pPr marL="0" indent="0">
              <a:buNone/>
            </a:pPr>
            <a:r>
              <a:rPr lang="en-US" sz="1500" b="1" dirty="0">
                <a:solidFill>
                  <a:schemeClr val="accent1"/>
                </a:solidFill>
              </a:rPr>
              <a:t>Tax-advantaged accounts</a:t>
            </a:r>
            <a:endParaRPr lang="en-US" sz="1500" dirty="0"/>
          </a:p>
        </p:txBody>
      </p:sp>
      <p:sp>
        <p:nvSpPr>
          <p:cNvPr id="26" name="Text 19"/>
          <p:cNvSpPr txBox="1"/>
          <p:nvPr/>
        </p:nvSpPr>
        <p:spPr>
          <a:xfrm>
            <a:off x="4846320" y="4526280"/>
            <a:ext cx="6629400" cy="713232"/>
          </a:xfrm>
          <a:prstGeom prst="rect">
            <a:avLst/>
          </a:prstGeom>
          <a:noFill/>
          <a:ln/>
        </p:spPr>
        <p:txBody>
          <a:bodyPr wrap="square" lIns="0" tIns="0" rIns="0" bIns="0" rtlCol="0" anchor="ctr"/>
          <a:lstStyle/>
          <a:p>
            <a:pPr marL="0" indent="0">
              <a:buNone/>
            </a:pPr>
            <a:r>
              <a:rPr lang="en-US" sz="1350" dirty="0">
                <a:solidFill>
                  <a:schemeClr val="tx1"/>
                </a:solidFill>
              </a:rPr>
              <a:t>Stretch your dollars with a Health Savings Account (HSA) or Flexible Spending Account (FSA).</a:t>
            </a:r>
            <a:endParaRPr lang="en-US" sz="1350" dirty="0"/>
          </a:p>
        </p:txBody>
      </p:sp>
      <p:sp>
        <p:nvSpPr>
          <p:cNvPr id="27" name="icon circle"/>
          <p:cNvSpPr/>
          <p:nvPr/>
        </p:nvSpPr>
        <p:spPr>
          <a:xfrm>
            <a:off x="731520" y="5413248"/>
            <a:ext cx="493776" cy="493776"/>
          </a:xfrm>
          <a:prstGeom prst="ellipse">
            <a:avLst/>
          </a:prstGeom>
          <a:solidFill>
            <a:schemeClr val="accent1"/>
          </a:solidFill>
          <a:ln/>
        </p:spPr>
        <p:txBody>
          <a:bodyPr/>
          <a:lstStyle/>
          <a:p>
            <a:endParaRPr lang="en-US"/>
          </a:p>
        </p:txBody>
      </p:sp>
      <p:pic>
        <p:nvPicPr>
          <p:cNvPr id="28" name="Image 5" descr="icon"/>
          <p:cNvPicPr>
            <a:picLocks noChangeAspect="1"/>
          </p:cNvPicPr>
          <p:nvPr/>
        </p:nvPicPr>
        <p:blipFill>
          <a:blip r:embed="rId8"/>
          <a:stretch>
            <a:fillRect/>
          </a:stretch>
        </p:blipFill>
        <p:spPr>
          <a:xfrm>
            <a:off x="840151" y="5521879"/>
            <a:ext cx="276515" cy="276515"/>
          </a:xfrm>
          <a:prstGeom prst="rect">
            <a:avLst/>
          </a:prstGeom>
        </p:spPr>
      </p:pic>
      <p:sp>
        <p:nvSpPr>
          <p:cNvPr id="29" name="Text 21"/>
          <p:cNvSpPr txBox="1"/>
          <p:nvPr/>
        </p:nvSpPr>
        <p:spPr>
          <a:xfrm>
            <a:off x="1417320" y="5303520"/>
            <a:ext cx="3291840" cy="713232"/>
          </a:xfrm>
          <a:prstGeom prst="rect">
            <a:avLst/>
          </a:prstGeom>
          <a:noFill/>
          <a:ln/>
        </p:spPr>
        <p:txBody>
          <a:bodyPr wrap="square" lIns="0" tIns="0" rIns="0" bIns="0" rtlCol="0" anchor="ctr"/>
          <a:lstStyle/>
          <a:p>
            <a:pPr marL="0" indent="0">
              <a:buNone/>
            </a:pPr>
            <a:r>
              <a:rPr lang="en-US" sz="1500" b="1" dirty="0">
                <a:solidFill>
                  <a:schemeClr val="accent1"/>
                </a:solidFill>
              </a:rPr>
              <a:t>Wellness resources and more</a:t>
            </a:r>
            <a:endParaRPr lang="en-US" sz="1500" dirty="0"/>
          </a:p>
        </p:txBody>
      </p:sp>
      <p:sp>
        <p:nvSpPr>
          <p:cNvPr id="30" name="Text 22"/>
          <p:cNvSpPr txBox="1"/>
          <p:nvPr/>
        </p:nvSpPr>
        <p:spPr>
          <a:xfrm>
            <a:off x="4846320" y="5303520"/>
            <a:ext cx="6629400" cy="713232"/>
          </a:xfrm>
          <a:prstGeom prst="rect">
            <a:avLst/>
          </a:prstGeom>
          <a:noFill/>
          <a:ln/>
        </p:spPr>
        <p:txBody>
          <a:bodyPr wrap="square" lIns="0" tIns="0" rIns="0" bIns="0" rtlCol="0" anchor="ctr"/>
          <a:lstStyle/>
          <a:p>
            <a:pPr marL="0" indent="0">
              <a:buNone/>
            </a:pPr>
            <a:r>
              <a:rPr lang="en-US" sz="1350" dirty="0">
                <a:solidFill>
                  <a:schemeClr val="tx1"/>
                </a:solidFill>
              </a:rPr>
              <a:t>Fitness and weight loss reimbursements, Employee Assistance Program, family care support, and member advocacy.</a:t>
            </a:r>
            <a:endParaRPr lang="en-US" sz="1350" dirty="0"/>
          </a:p>
        </p:txBody>
      </p:sp>
      <p:sp>
        <p:nvSpPr>
          <p:cNvPr id="32"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Free Preventive Care</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RESOURCES FOR MAXIMIZING VALUE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Covered 100% across all Teradyne medical plans when you see an in-network provider</a:t>
            </a:r>
            <a:endParaRPr lang="en-US" sz="1500" dirty="0"/>
          </a:p>
        </p:txBody>
      </p:sp>
      <p:sp>
        <p:nvSpPr>
          <p:cNvPr id="5" name="card"/>
          <p:cNvSpPr/>
          <p:nvPr/>
        </p:nvSpPr>
        <p:spPr>
          <a:xfrm>
            <a:off x="548640" y="1828800"/>
            <a:ext cx="3593592" cy="1508760"/>
          </a:xfrm>
          <a:prstGeom prst="roundRect">
            <a:avLst>
              <a:gd name="adj" fmla="val 4848"/>
            </a:avLst>
          </a:prstGeom>
          <a:solidFill>
            <a:schemeClr val="bg2"/>
          </a:solidFill>
          <a:ln/>
        </p:spPr>
        <p:txBody>
          <a:bodyPr/>
          <a:lstStyle/>
          <a:p>
            <a:endParaRPr lang="en-US"/>
          </a:p>
        </p:txBody>
      </p:sp>
      <p:sp>
        <p:nvSpPr>
          <p:cNvPr id="6" name="icon circle"/>
          <p:cNvSpPr/>
          <p:nvPr/>
        </p:nvSpPr>
        <p:spPr>
          <a:xfrm>
            <a:off x="822960" y="2103120"/>
            <a:ext cx="640080" cy="640080"/>
          </a:xfrm>
          <a:prstGeom prst="ellipse">
            <a:avLst/>
          </a:prstGeom>
          <a:solidFill>
            <a:schemeClr val="accent1"/>
          </a:solidFill>
          <a:ln/>
        </p:spPr>
        <p:txBody>
          <a:bodyPr/>
          <a:lstStyle/>
          <a:p>
            <a:endParaRPr lang="en-US"/>
          </a:p>
        </p:txBody>
      </p:sp>
      <p:pic>
        <p:nvPicPr>
          <p:cNvPr id="7" name="Image 0" descr="icon"/>
          <p:cNvPicPr>
            <a:picLocks noChangeAspect="1"/>
          </p:cNvPicPr>
          <p:nvPr/>
        </p:nvPicPr>
        <p:blipFill>
          <a:blip r:embed="rId3"/>
          <a:stretch>
            <a:fillRect/>
          </a:stretch>
        </p:blipFill>
        <p:spPr>
          <a:xfrm>
            <a:off x="963778" y="2243938"/>
            <a:ext cx="358445" cy="358445"/>
          </a:xfrm>
          <a:prstGeom prst="rect">
            <a:avLst/>
          </a:prstGeom>
        </p:spPr>
      </p:pic>
      <p:sp>
        <p:nvSpPr>
          <p:cNvPr id="8" name="Text 5"/>
          <p:cNvSpPr txBox="1"/>
          <p:nvPr/>
        </p:nvSpPr>
        <p:spPr>
          <a:xfrm>
            <a:off x="1645920" y="2057400"/>
            <a:ext cx="2377440" cy="411480"/>
          </a:xfrm>
          <a:prstGeom prst="rect">
            <a:avLst/>
          </a:prstGeom>
          <a:noFill/>
          <a:ln/>
        </p:spPr>
        <p:txBody>
          <a:bodyPr wrap="square" lIns="0" tIns="0" rIns="0" bIns="0" rtlCol="0" anchor="ctr"/>
          <a:lstStyle/>
          <a:p>
            <a:pPr marL="0" indent="0">
              <a:buNone/>
            </a:pPr>
            <a:r>
              <a:rPr lang="en-US" sz="1700" b="1" dirty="0">
                <a:solidFill>
                  <a:schemeClr val="accent1"/>
                </a:solidFill>
              </a:rPr>
              <a:t>Tests</a:t>
            </a:r>
            <a:endParaRPr lang="en-US" sz="1700" dirty="0"/>
          </a:p>
        </p:txBody>
      </p:sp>
      <p:sp>
        <p:nvSpPr>
          <p:cNvPr id="9" name="Text 6"/>
          <p:cNvSpPr txBox="1"/>
          <p:nvPr/>
        </p:nvSpPr>
        <p:spPr>
          <a:xfrm>
            <a:off x="1645920" y="2487168"/>
            <a:ext cx="2377440" cy="731520"/>
          </a:xfrm>
          <a:prstGeom prst="rect">
            <a:avLst/>
          </a:prstGeom>
          <a:noFill/>
          <a:ln/>
        </p:spPr>
        <p:txBody>
          <a:bodyPr wrap="square" lIns="0" tIns="0" rIns="0" bIns="0" rtlCol="0" anchor="t"/>
          <a:lstStyle/>
          <a:p>
            <a:pPr marL="0" indent="0">
              <a:buNone/>
            </a:pPr>
            <a:r>
              <a:rPr lang="en-US" sz="1350" dirty="0">
                <a:solidFill>
                  <a:schemeClr val="tx1"/>
                </a:solidFill>
              </a:rPr>
              <a:t>Blood pressure, diabetes, cholesterol</a:t>
            </a:r>
            <a:endParaRPr lang="en-US" sz="1350" dirty="0"/>
          </a:p>
        </p:txBody>
      </p:sp>
      <p:sp>
        <p:nvSpPr>
          <p:cNvPr id="10" name="card"/>
          <p:cNvSpPr/>
          <p:nvPr/>
        </p:nvSpPr>
        <p:spPr>
          <a:xfrm>
            <a:off x="4297680" y="1828800"/>
            <a:ext cx="3593592" cy="1508760"/>
          </a:xfrm>
          <a:prstGeom prst="roundRect">
            <a:avLst>
              <a:gd name="adj" fmla="val 4848"/>
            </a:avLst>
          </a:prstGeom>
          <a:solidFill>
            <a:schemeClr val="bg2"/>
          </a:solidFill>
          <a:ln/>
        </p:spPr>
        <p:txBody>
          <a:bodyPr/>
          <a:lstStyle/>
          <a:p>
            <a:endParaRPr lang="en-US"/>
          </a:p>
        </p:txBody>
      </p:sp>
      <p:sp>
        <p:nvSpPr>
          <p:cNvPr id="11" name="icon circle"/>
          <p:cNvSpPr/>
          <p:nvPr/>
        </p:nvSpPr>
        <p:spPr>
          <a:xfrm>
            <a:off x="4572000" y="2103120"/>
            <a:ext cx="640080" cy="640080"/>
          </a:xfrm>
          <a:prstGeom prst="ellipse">
            <a:avLst/>
          </a:prstGeom>
          <a:solidFill>
            <a:schemeClr val="accent2"/>
          </a:solidFill>
          <a:ln/>
        </p:spPr>
        <p:txBody>
          <a:bodyPr/>
          <a:lstStyle/>
          <a:p>
            <a:endParaRPr lang="en-US"/>
          </a:p>
        </p:txBody>
      </p:sp>
      <p:pic>
        <p:nvPicPr>
          <p:cNvPr id="12" name="Image 1" descr="icon"/>
          <p:cNvPicPr>
            <a:picLocks noChangeAspect="1"/>
          </p:cNvPicPr>
          <p:nvPr/>
        </p:nvPicPr>
        <p:blipFill>
          <a:blip r:embed="rId4"/>
          <a:stretch>
            <a:fillRect/>
          </a:stretch>
        </p:blipFill>
        <p:spPr>
          <a:xfrm>
            <a:off x="4712818" y="2243938"/>
            <a:ext cx="358445" cy="358445"/>
          </a:xfrm>
          <a:prstGeom prst="rect">
            <a:avLst/>
          </a:prstGeom>
        </p:spPr>
      </p:pic>
      <p:sp>
        <p:nvSpPr>
          <p:cNvPr id="13" name="Text 9"/>
          <p:cNvSpPr txBox="1"/>
          <p:nvPr/>
        </p:nvSpPr>
        <p:spPr>
          <a:xfrm>
            <a:off x="5394960" y="2057400"/>
            <a:ext cx="2377440" cy="411480"/>
          </a:xfrm>
          <a:prstGeom prst="rect">
            <a:avLst/>
          </a:prstGeom>
          <a:noFill/>
          <a:ln/>
        </p:spPr>
        <p:txBody>
          <a:bodyPr wrap="square" lIns="0" tIns="0" rIns="0" bIns="0" rtlCol="0" anchor="ctr"/>
          <a:lstStyle/>
          <a:p>
            <a:pPr marL="0" indent="0">
              <a:buNone/>
            </a:pPr>
            <a:r>
              <a:rPr lang="en-US" sz="1700" b="1" dirty="0">
                <a:solidFill>
                  <a:schemeClr val="accent1"/>
                </a:solidFill>
              </a:rPr>
              <a:t>Cancer Screenings</a:t>
            </a:r>
            <a:endParaRPr lang="en-US" sz="1700" dirty="0"/>
          </a:p>
        </p:txBody>
      </p:sp>
      <p:sp>
        <p:nvSpPr>
          <p:cNvPr id="14" name="Text 10"/>
          <p:cNvSpPr txBox="1"/>
          <p:nvPr/>
        </p:nvSpPr>
        <p:spPr>
          <a:xfrm>
            <a:off x="5394960" y="2487168"/>
            <a:ext cx="2377440" cy="731520"/>
          </a:xfrm>
          <a:prstGeom prst="rect">
            <a:avLst/>
          </a:prstGeom>
          <a:noFill/>
          <a:ln/>
        </p:spPr>
        <p:txBody>
          <a:bodyPr wrap="square" lIns="0" tIns="0" rIns="0" bIns="0" rtlCol="0" anchor="t"/>
          <a:lstStyle/>
          <a:p>
            <a:pPr marL="0" indent="0">
              <a:buNone/>
            </a:pPr>
            <a:r>
              <a:rPr lang="en-US" sz="1350" dirty="0">
                <a:solidFill>
                  <a:schemeClr val="tx1"/>
                </a:solidFill>
              </a:rPr>
              <a:t>Including mammograms and colonoscopies</a:t>
            </a:r>
            <a:endParaRPr lang="en-US" sz="1350" dirty="0"/>
          </a:p>
        </p:txBody>
      </p:sp>
      <p:sp>
        <p:nvSpPr>
          <p:cNvPr id="15" name="card"/>
          <p:cNvSpPr/>
          <p:nvPr/>
        </p:nvSpPr>
        <p:spPr>
          <a:xfrm>
            <a:off x="8046720" y="1828800"/>
            <a:ext cx="3593592" cy="1508760"/>
          </a:xfrm>
          <a:prstGeom prst="roundRect">
            <a:avLst>
              <a:gd name="adj" fmla="val 4848"/>
            </a:avLst>
          </a:prstGeom>
          <a:solidFill>
            <a:schemeClr val="bg2"/>
          </a:solidFill>
          <a:ln/>
        </p:spPr>
        <p:txBody>
          <a:bodyPr/>
          <a:lstStyle/>
          <a:p>
            <a:endParaRPr lang="en-US"/>
          </a:p>
        </p:txBody>
      </p:sp>
      <p:sp>
        <p:nvSpPr>
          <p:cNvPr id="16" name="icon circle"/>
          <p:cNvSpPr/>
          <p:nvPr/>
        </p:nvSpPr>
        <p:spPr>
          <a:xfrm>
            <a:off x="8321040" y="2103120"/>
            <a:ext cx="640080" cy="640080"/>
          </a:xfrm>
          <a:prstGeom prst="ellipse">
            <a:avLst/>
          </a:prstGeom>
          <a:solidFill>
            <a:schemeClr val="accent1"/>
          </a:solidFill>
          <a:ln/>
        </p:spPr>
        <p:txBody>
          <a:bodyPr/>
          <a:lstStyle/>
          <a:p>
            <a:endParaRPr lang="en-US"/>
          </a:p>
        </p:txBody>
      </p:sp>
      <p:pic>
        <p:nvPicPr>
          <p:cNvPr id="17" name="Image 2" descr="icon"/>
          <p:cNvPicPr>
            <a:picLocks noChangeAspect="1"/>
          </p:cNvPicPr>
          <p:nvPr/>
        </p:nvPicPr>
        <p:blipFill>
          <a:blip r:embed="rId5"/>
          <a:stretch>
            <a:fillRect/>
          </a:stretch>
        </p:blipFill>
        <p:spPr>
          <a:xfrm>
            <a:off x="8461858" y="2243938"/>
            <a:ext cx="358445" cy="358445"/>
          </a:xfrm>
          <a:prstGeom prst="rect">
            <a:avLst/>
          </a:prstGeom>
        </p:spPr>
      </p:pic>
      <p:sp>
        <p:nvSpPr>
          <p:cNvPr id="18" name="Text 13"/>
          <p:cNvSpPr txBox="1"/>
          <p:nvPr/>
        </p:nvSpPr>
        <p:spPr>
          <a:xfrm>
            <a:off x="9144000" y="2057400"/>
            <a:ext cx="2377440" cy="411480"/>
          </a:xfrm>
          <a:prstGeom prst="rect">
            <a:avLst/>
          </a:prstGeom>
          <a:noFill/>
          <a:ln/>
        </p:spPr>
        <p:txBody>
          <a:bodyPr wrap="square" lIns="0" tIns="0" rIns="0" bIns="0" rtlCol="0" anchor="ctr"/>
          <a:lstStyle/>
          <a:p>
            <a:pPr marL="0" indent="0">
              <a:buNone/>
            </a:pPr>
            <a:r>
              <a:rPr lang="en-US" sz="1700" b="1" dirty="0">
                <a:solidFill>
                  <a:schemeClr val="accent1"/>
                </a:solidFill>
              </a:rPr>
              <a:t>Counseling</a:t>
            </a:r>
            <a:endParaRPr lang="en-US" sz="1700" dirty="0"/>
          </a:p>
        </p:txBody>
      </p:sp>
      <p:sp>
        <p:nvSpPr>
          <p:cNvPr id="19" name="Text 14"/>
          <p:cNvSpPr txBox="1"/>
          <p:nvPr/>
        </p:nvSpPr>
        <p:spPr>
          <a:xfrm>
            <a:off x="9144000" y="2487168"/>
            <a:ext cx="2377440" cy="731520"/>
          </a:xfrm>
          <a:prstGeom prst="rect">
            <a:avLst/>
          </a:prstGeom>
          <a:noFill/>
          <a:ln/>
        </p:spPr>
        <p:txBody>
          <a:bodyPr wrap="square" lIns="0" tIns="0" rIns="0" bIns="0" rtlCol="0" anchor="t"/>
          <a:lstStyle/>
          <a:p>
            <a:pPr marL="0" indent="0">
              <a:buNone/>
            </a:pPr>
            <a:r>
              <a:rPr lang="en-US" sz="1350" dirty="0">
                <a:solidFill>
                  <a:schemeClr val="tx1"/>
                </a:solidFill>
              </a:rPr>
              <a:t>Quit smoking, eat healthy, treat depression</a:t>
            </a:r>
            <a:endParaRPr lang="en-US" sz="1350" dirty="0"/>
          </a:p>
        </p:txBody>
      </p:sp>
      <p:sp>
        <p:nvSpPr>
          <p:cNvPr id="20" name="card"/>
          <p:cNvSpPr/>
          <p:nvPr/>
        </p:nvSpPr>
        <p:spPr>
          <a:xfrm>
            <a:off x="548640" y="3520440"/>
            <a:ext cx="3593592" cy="1508760"/>
          </a:xfrm>
          <a:prstGeom prst="roundRect">
            <a:avLst>
              <a:gd name="adj" fmla="val 4848"/>
            </a:avLst>
          </a:prstGeom>
          <a:solidFill>
            <a:schemeClr val="bg2"/>
          </a:solidFill>
          <a:ln/>
        </p:spPr>
        <p:txBody>
          <a:bodyPr/>
          <a:lstStyle/>
          <a:p>
            <a:endParaRPr lang="en-US"/>
          </a:p>
        </p:txBody>
      </p:sp>
      <p:sp>
        <p:nvSpPr>
          <p:cNvPr id="21" name="icon circle"/>
          <p:cNvSpPr/>
          <p:nvPr/>
        </p:nvSpPr>
        <p:spPr>
          <a:xfrm>
            <a:off x="822960" y="3794760"/>
            <a:ext cx="640080" cy="640080"/>
          </a:xfrm>
          <a:prstGeom prst="ellipse">
            <a:avLst/>
          </a:prstGeom>
          <a:solidFill>
            <a:schemeClr val="accent2"/>
          </a:solidFill>
          <a:ln/>
        </p:spPr>
        <p:txBody>
          <a:bodyPr/>
          <a:lstStyle/>
          <a:p>
            <a:endParaRPr lang="en-US"/>
          </a:p>
        </p:txBody>
      </p:sp>
      <p:pic>
        <p:nvPicPr>
          <p:cNvPr id="22" name="Image 3" descr="icon"/>
          <p:cNvPicPr>
            <a:picLocks noChangeAspect="1"/>
          </p:cNvPicPr>
          <p:nvPr/>
        </p:nvPicPr>
        <p:blipFill>
          <a:blip r:embed="rId6"/>
          <a:stretch>
            <a:fillRect/>
          </a:stretch>
        </p:blipFill>
        <p:spPr>
          <a:xfrm>
            <a:off x="963778" y="3935578"/>
            <a:ext cx="358445" cy="358445"/>
          </a:xfrm>
          <a:prstGeom prst="rect">
            <a:avLst/>
          </a:prstGeom>
        </p:spPr>
      </p:pic>
      <p:sp>
        <p:nvSpPr>
          <p:cNvPr id="23" name="Text 17"/>
          <p:cNvSpPr txBox="1"/>
          <p:nvPr/>
        </p:nvSpPr>
        <p:spPr>
          <a:xfrm>
            <a:off x="1645920" y="3749040"/>
            <a:ext cx="2377440" cy="411480"/>
          </a:xfrm>
          <a:prstGeom prst="rect">
            <a:avLst/>
          </a:prstGeom>
          <a:noFill/>
          <a:ln/>
        </p:spPr>
        <p:txBody>
          <a:bodyPr wrap="square" lIns="0" tIns="0" rIns="0" bIns="0" rtlCol="0" anchor="ctr"/>
          <a:lstStyle/>
          <a:p>
            <a:pPr marL="0" indent="0">
              <a:buNone/>
            </a:pPr>
            <a:r>
              <a:rPr lang="en-US" sz="1700" b="1" dirty="0">
                <a:solidFill>
                  <a:schemeClr val="accent1"/>
                </a:solidFill>
              </a:rPr>
              <a:t>Kids</a:t>
            </a:r>
            <a:endParaRPr lang="en-US" sz="1700" dirty="0"/>
          </a:p>
        </p:txBody>
      </p:sp>
      <p:sp>
        <p:nvSpPr>
          <p:cNvPr id="24" name="Text 18"/>
          <p:cNvSpPr txBox="1"/>
          <p:nvPr/>
        </p:nvSpPr>
        <p:spPr>
          <a:xfrm>
            <a:off x="1645920" y="4178808"/>
            <a:ext cx="2377440" cy="731520"/>
          </a:xfrm>
          <a:prstGeom prst="rect">
            <a:avLst/>
          </a:prstGeom>
          <a:noFill/>
          <a:ln/>
        </p:spPr>
        <p:txBody>
          <a:bodyPr wrap="square" lIns="0" tIns="0" rIns="0" bIns="0" rtlCol="0" anchor="t"/>
          <a:lstStyle/>
          <a:p>
            <a:pPr marL="0" indent="0">
              <a:buNone/>
            </a:pPr>
            <a:r>
              <a:rPr lang="en-US" sz="1350" dirty="0">
                <a:solidFill>
                  <a:schemeClr val="tx1"/>
                </a:solidFill>
              </a:rPr>
              <a:t>Well-baby and well-child visits from birth to age 21</a:t>
            </a:r>
            <a:endParaRPr lang="en-US" sz="1350" dirty="0"/>
          </a:p>
        </p:txBody>
      </p:sp>
      <p:sp>
        <p:nvSpPr>
          <p:cNvPr id="25" name="card"/>
          <p:cNvSpPr/>
          <p:nvPr/>
        </p:nvSpPr>
        <p:spPr>
          <a:xfrm>
            <a:off x="4297680" y="3520440"/>
            <a:ext cx="3593592" cy="1508760"/>
          </a:xfrm>
          <a:prstGeom prst="roundRect">
            <a:avLst>
              <a:gd name="adj" fmla="val 4848"/>
            </a:avLst>
          </a:prstGeom>
          <a:solidFill>
            <a:schemeClr val="bg2"/>
          </a:solidFill>
          <a:ln/>
        </p:spPr>
        <p:txBody>
          <a:bodyPr/>
          <a:lstStyle/>
          <a:p>
            <a:endParaRPr lang="en-US"/>
          </a:p>
        </p:txBody>
      </p:sp>
      <p:sp>
        <p:nvSpPr>
          <p:cNvPr id="26" name="icon circle"/>
          <p:cNvSpPr/>
          <p:nvPr/>
        </p:nvSpPr>
        <p:spPr>
          <a:xfrm>
            <a:off x="4572000" y="3794760"/>
            <a:ext cx="640080" cy="640080"/>
          </a:xfrm>
          <a:prstGeom prst="ellipse">
            <a:avLst/>
          </a:prstGeom>
          <a:solidFill>
            <a:schemeClr val="accent1"/>
          </a:solidFill>
          <a:ln/>
        </p:spPr>
        <p:txBody>
          <a:bodyPr/>
          <a:lstStyle/>
          <a:p>
            <a:endParaRPr lang="en-US"/>
          </a:p>
        </p:txBody>
      </p:sp>
      <p:pic>
        <p:nvPicPr>
          <p:cNvPr id="27" name="Image 4" descr="icon"/>
          <p:cNvPicPr>
            <a:picLocks noChangeAspect="1"/>
          </p:cNvPicPr>
          <p:nvPr/>
        </p:nvPicPr>
        <p:blipFill>
          <a:blip r:embed="rId7"/>
          <a:stretch>
            <a:fillRect/>
          </a:stretch>
        </p:blipFill>
        <p:spPr>
          <a:xfrm>
            <a:off x="4712818" y="3935578"/>
            <a:ext cx="358445" cy="358445"/>
          </a:xfrm>
          <a:prstGeom prst="rect">
            <a:avLst/>
          </a:prstGeom>
        </p:spPr>
      </p:pic>
      <p:sp>
        <p:nvSpPr>
          <p:cNvPr id="28" name="Text 21"/>
          <p:cNvSpPr txBox="1"/>
          <p:nvPr/>
        </p:nvSpPr>
        <p:spPr>
          <a:xfrm>
            <a:off x="5394960" y="3749040"/>
            <a:ext cx="2377440" cy="411480"/>
          </a:xfrm>
          <a:prstGeom prst="rect">
            <a:avLst/>
          </a:prstGeom>
          <a:noFill/>
          <a:ln/>
        </p:spPr>
        <p:txBody>
          <a:bodyPr wrap="square" lIns="0" tIns="0" rIns="0" bIns="0" rtlCol="0" anchor="ctr"/>
          <a:lstStyle/>
          <a:p>
            <a:pPr marL="0" indent="0">
              <a:buNone/>
            </a:pPr>
            <a:r>
              <a:rPr lang="en-US" sz="1700" b="1" dirty="0">
                <a:solidFill>
                  <a:schemeClr val="accent1"/>
                </a:solidFill>
              </a:rPr>
              <a:t>Vaccinations</a:t>
            </a:r>
            <a:endParaRPr lang="en-US" sz="1700" dirty="0"/>
          </a:p>
        </p:txBody>
      </p:sp>
      <p:sp>
        <p:nvSpPr>
          <p:cNvPr id="29" name="Text 22"/>
          <p:cNvSpPr txBox="1"/>
          <p:nvPr/>
        </p:nvSpPr>
        <p:spPr>
          <a:xfrm>
            <a:off x="5394960" y="4178808"/>
            <a:ext cx="2377440" cy="731520"/>
          </a:xfrm>
          <a:prstGeom prst="rect">
            <a:avLst/>
          </a:prstGeom>
          <a:noFill/>
          <a:ln/>
        </p:spPr>
        <p:txBody>
          <a:bodyPr wrap="square" lIns="0" tIns="0" rIns="0" bIns="0" rtlCol="0" anchor="t"/>
          <a:lstStyle/>
          <a:p>
            <a:pPr marL="0" indent="0">
              <a:buNone/>
            </a:pPr>
            <a:r>
              <a:rPr lang="en-US" sz="1350" dirty="0">
                <a:solidFill>
                  <a:schemeClr val="tx1"/>
                </a:solidFill>
              </a:rPr>
              <a:t>COVID-19, flu, pneumonia, measles, polio, meningitis</a:t>
            </a:r>
            <a:endParaRPr lang="en-US" sz="1350" dirty="0"/>
          </a:p>
        </p:txBody>
      </p:sp>
      <p:sp>
        <p:nvSpPr>
          <p:cNvPr id="30" name="card"/>
          <p:cNvSpPr/>
          <p:nvPr/>
        </p:nvSpPr>
        <p:spPr>
          <a:xfrm>
            <a:off x="8046720" y="3520440"/>
            <a:ext cx="3593592" cy="1508760"/>
          </a:xfrm>
          <a:prstGeom prst="roundRect">
            <a:avLst>
              <a:gd name="adj" fmla="val 4848"/>
            </a:avLst>
          </a:prstGeom>
          <a:solidFill>
            <a:schemeClr val="bg2"/>
          </a:solidFill>
          <a:ln/>
        </p:spPr>
        <p:txBody>
          <a:bodyPr/>
          <a:lstStyle/>
          <a:p>
            <a:endParaRPr lang="en-US"/>
          </a:p>
        </p:txBody>
      </p:sp>
      <p:sp>
        <p:nvSpPr>
          <p:cNvPr id="31" name="icon circle"/>
          <p:cNvSpPr/>
          <p:nvPr/>
        </p:nvSpPr>
        <p:spPr>
          <a:xfrm>
            <a:off x="8321040" y="3794760"/>
            <a:ext cx="640080" cy="640080"/>
          </a:xfrm>
          <a:prstGeom prst="ellipse">
            <a:avLst/>
          </a:prstGeom>
          <a:solidFill>
            <a:schemeClr val="accent2"/>
          </a:solidFill>
          <a:ln/>
        </p:spPr>
        <p:txBody>
          <a:bodyPr/>
          <a:lstStyle/>
          <a:p>
            <a:endParaRPr lang="en-US"/>
          </a:p>
        </p:txBody>
      </p:sp>
      <p:pic>
        <p:nvPicPr>
          <p:cNvPr id="32" name="Image 5" descr="icon"/>
          <p:cNvPicPr>
            <a:picLocks noChangeAspect="1"/>
          </p:cNvPicPr>
          <p:nvPr/>
        </p:nvPicPr>
        <p:blipFill>
          <a:blip r:embed="rId8"/>
          <a:stretch>
            <a:fillRect/>
          </a:stretch>
        </p:blipFill>
        <p:spPr>
          <a:xfrm>
            <a:off x="8461858" y="3935578"/>
            <a:ext cx="358445" cy="358445"/>
          </a:xfrm>
          <a:prstGeom prst="rect">
            <a:avLst/>
          </a:prstGeom>
        </p:spPr>
      </p:pic>
      <p:sp>
        <p:nvSpPr>
          <p:cNvPr id="33" name="Text 25"/>
          <p:cNvSpPr txBox="1"/>
          <p:nvPr/>
        </p:nvSpPr>
        <p:spPr>
          <a:xfrm>
            <a:off x="9144000" y="3749040"/>
            <a:ext cx="2377440" cy="411480"/>
          </a:xfrm>
          <a:prstGeom prst="rect">
            <a:avLst/>
          </a:prstGeom>
          <a:noFill/>
          <a:ln/>
        </p:spPr>
        <p:txBody>
          <a:bodyPr wrap="square" lIns="0" tIns="0" rIns="0" bIns="0" rtlCol="0" anchor="ctr"/>
          <a:lstStyle/>
          <a:p>
            <a:pPr marL="0" indent="0">
              <a:buNone/>
            </a:pPr>
            <a:r>
              <a:rPr lang="en-US" sz="1700" b="1" dirty="0">
                <a:solidFill>
                  <a:schemeClr val="accent1"/>
                </a:solidFill>
              </a:rPr>
              <a:t>Healthy Pregnancy</a:t>
            </a:r>
            <a:endParaRPr lang="en-US" sz="1700" dirty="0"/>
          </a:p>
        </p:txBody>
      </p:sp>
      <p:sp>
        <p:nvSpPr>
          <p:cNvPr id="34" name="Text 26"/>
          <p:cNvSpPr txBox="1"/>
          <p:nvPr/>
        </p:nvSpPr>
        <p:spPr>
          <a:xfrm>
            <a:off x="9144000" y="4178808"/>
            <a:ext cx="2377440" cy="731520"/>
          </a:xfrm>
          <a:prstGeom prst="rect">
            <a:avLst/>
          </a:prstGeom>
          <a:noFill/>
          <a:ln/>
        </p:spPr>
        <p:txBody>
          <a:bodyPr wrap="square" lIns="0" tIns="0" rIns="0" bIns="0" rtlCol="0" anchor="t"/>
          <a:lstStyle/>
          <a:p>
            <a:pPr marL="0" indent="0">
              <a:buNone/>
            </a:pPr>
            <a:r>
              <a:rPr lang="en-US" sz="1350" dirty="0">
                <a:solidFill>
                  <a:schemeClr val="tx1"/>
                </a:solidFill>
              </a:rPr>
              <a:t>Counseling, screenings, and vaccines</a:t>
            </a:r>
            <a:endParaRPr lang="en-US" sz="1350" dirty="0"/>
          </a:p>
        </p:txBody>
      </p:sp>
      <p:sp>
        <p:nvSpPr>
          <p:cNvPr id="35" name="Shape 27"/>
          <p:cNvSpPr/>
          <p:nvPr/>
        </p:nvSpPr>
        <p:spPr>
          <a:xfrm>
            <a:off x="548640" y="5349240"/>
            <a:ext cx="11091672" cy="548640"/>
          </a:xfrm>
          <a:prstGeom prst="roundRect">
            <a:avLst>
              <a:gd name="adj" fmla="val 13333"/>
            </a:avLst>
          </a:prstGeom>
          <a:solidFill>
            <a:schemeClr val="accent1"/>
          </a:solidFill>
          <a:ln/>
        </p:spPr>
        <p:txBody>
          <a:bodyPr/>
          <a:lstStyle/>
          <a:p>
            <a:endParaRPr lang="en-US"/>
          </a:p>
        </p:txBody>
      </p:sp>
      <p:sp>
        <p:nvSpPr>
          <p:cNvPr id="36" name="Text 28"/>
          <p:cNvSpPr txBox="1"/>
          <p:nvPr/>
        </p:nvSpPr>
        <p:spPr>
          <a:xfrm>
            <a:off x="731520" y="5349240"/>
            <a:ext cx="10725912" cy="548640"/>
          </a:xfrm>
          <a:prstGeom prst="rect">
            <a:avLst/>
          </a:prstGeom>
          <a:noFill/>
          <a:ln/>
        </p:spPr>
        <p:txBody>
          <a:bodyPr wrap="square" lIns="0" tIns="0" rIns="0" bIns="0" rtlCol="0" anchor="ctr"/>
          <a:lstStyle/>
          <a:p>
            <a:pPr marL="0" indent="0" algn="ctr">
              <a:buNone/>
            </a:pPr>
            <a:r>
              <a:rPr lang="en-US" sz="1500" b="1" dirty="0">
                <a:solidFill>
                  <a:schemeClr val="bg1"/>
                </a:solidFill>
              </a:rPr>
              <a:t>Preventive care is provided at no out-of-pocket cost when you use a network provider.</a:t>
            </a:r>
            <a:endParaRPr lang="en-US" sz="1500" dirty="0"/>
          </a:p>
        </p:txBody>
      </p:sp>
      <p:sp>
        <p:nvSpPr>
          <p:cNvPr id="37"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A Strong Provider Network</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RESOURCES FOR MAXIMIZING VALUE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Know where to go for the most appropriate care</a:t>
            </a:r>
            <a:endParaRPr lang="en-US" sz="1500" dirty="0"/>
          </a:p>
        </p:txBody>
      </p:sp>
      <p:graphicFrame>
        <p:nvGraphicFramePr>
          <p:cNvPr id="12"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1672" cy="914400"/>
        </p:xfrm>
        <a:graphic>
          <a:graphicData uri="http://schemas.openxmlformats.org/drawingml/2006/table">
            <a:tbl>
              <a:tblPr/>
              <a:tblGrid>
                <a:gridCol w="1280160">
                  <a:extLst>
                    <a:ext uri="{9D8B030D-6E8A-4147-A177-3AD203B41FA5}">
                      <a16:colId xmlns:a16="http://schemas.microsoft.com/office/drawing/2014/main" val="20000"/>
                    </a:ext>
                  </a:extLst>
                </a:gridCol>
                <a:gridCol w="2450592">
                  <a:extLst>
                    <a:ext uri="{9D8B030D-6E8A-4147-A177-3AD203B41FA5}">
                      <a16:colId xmlns:a16="http://schemas.microsoft.com/office/drawing/2014/main" val="20001"/>
                    </a:ext>
                  </a:extLst>
                </a:gridCol>
                <a:gridCol w="2450592">
                  <a:extLst>
                    <a:ext uri="{9D8B030D-6E8A-4147-A177-3AD203B41FA5}">
                      <a16:colId xmlns:a16="http://schemas.microsoft.com/office/drawing/2014/main" val="20002"/>
                    </a:ext>
                  </a:extLst>
                </a:gridCol>
                <a:gridCol w="2450592">
                  <a:extLst>
                    <a:ext uri="{9D8B030D-6E8A-4147-A177-3AD203B41FA5}">
                      <a16:colId xmlns:a16="http://schemas.microsoft.com/office/drawing/2014/main" val="20003"/>
                    </a:ext>
                  </a:extLst>
                </a:gridCol>
                <a:gridCol w="2459736">
                  <a:extLst>
                    <a:ext uri="{9D8B030D-6E8A-4147-A177-3AD203B41FA5}">
                      <a16:colId xmlns:a16="http://schemas.microsoft.com/office/drawing/2014/main" val="20004"/>
                    </a:ext>
                  </a:extLst>
                </a:gridCol>
              </a:tblGrid>
              <a:tr h="0">
                <a:tc>
                  <a:txBody>
                    <a:bodyPr/>
                    <a:lstStyle/>
                    <a:p>
                      <a:pPr marL="0" indent="0">
                        <a:buNone/>
                      </a:pP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Telemedicine</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Doctor’s Office</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Urgent Care</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Emergency Room</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marL="0" indent="0">
                        <a:buNone/>
                      </a:pPr>
                      <a:r>
                        <a:rPr lang="en-US" sz="1350" b="1" dirty="0">
                          <a:solidFill>
                            <a:schemeClr val="tx1"/>
                          </a:solidFill>
                        </a:rPr>
                        <a:t>Use it for</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A common, non-emergency issue that can be diagnosed by phone or online</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A condition that doesn’t need immediate attention and can wait until the next day</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A condition that needs immediate care but is not life- or limb-threatening</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A life-threatening or potentially crippling condition that needs immediate attention</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350" b="1" dirty="0">
                          <a:solidFill>
                            <a:schemeClr val="tx1"/>
                          </a:solidFill>
                        </a:rPr>
                        <a:t>Examples</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Colds and allergies, flu/cough; ear infections, pink eye; behavioral health</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Sore throat, fever; routine exam, screening; checkup, vaccine, prescription refill</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Broken bone, severe sprain or strain; cut requiring stitches; anxiety attack</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Sudden weakness, dizziness, or loss of consciousness; uncontrollable bleeding; chest pain, difficulty breathing</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2"/>
                  </a:ext>
                </a:extLst>
              </a:tr>
              <a:tr h="0">
                <a:tc>
                  <a:txBody>
                    <a:bodyPr/>
                    <a:lstStyle/>
                    <a:p>
                      <a:pPr marL="0" indent="0">
                        <a:buNone/>
                      </a:pPr>
                      <a:r>
                        <a:rPr lang="en-US" sz="1350" b="1" dirty="0">
                          <a:solidFill>
                            <a:schemeClr val="tx1"/>
                          </a:solidFill>
                        </a:rPr>
                        <a:t>Cost*</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b="1" dirty="0">
                          <a:solidFill>
                            <a:schemeClr val="tx1"/>
                          </a:solidFill>
                        </a:rPr>
                        <a:t>Your cost: $10 (PPO/EPO)</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Average price: $</a:t>
                      </a:r>
                      <a:endParaRPr lang="en-US" sz="1350" dirty="0"/>
                    </a:p>
                    <a:p>
                      <a:pPr marL="0" indent="0">
                        <a:buNone/>
                      </a:pPr>
                      <a:r>
                        <a:rPr lang="en-US" sz="1350" dirty="0">
                          <a:solidFill>
                            <a:schemeClr val="tx1"/>
                          </a:solidFill>
                        </a:rPr>
                        <a:t>$0 (preventive); $176 (non-preventive)</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Average price: $$</a:t>
                      </a:r>
                      <a:endParaRPr lang="en-US" sz="1350" dirty="0"/>
                    </a:p>
                    <a:p>
                      <a:pPr marL="0" indent="0">
                        <a:buNone/>
                      </a:pPr>
                      <a:r>
                        <a:rPr lang="en-US" sz="1350" dirty="0">
                          <a:solidFill>
                            <a:schemeClr val="tx1"/>
                          </a:solidFill>
                        </a:rPr>
                        <a:t>$229</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Average price: $$$</a:t>
                      </a:r>
                      <a:endParaRPr lang="en-US" sz="1350" dirty="0"/>
                    </a:p>
                    <a:p>
                      <a:pPr marL="0" indent="0">
                        <a:buNone/>
                      </a:pPr>
                      <a:r>
                        <a:rPr lang="en-US" sz="1350" dirty="0">
                          <a:solidFill>
                            <a:schemeClr val="tx1"/>
                          </a:solidFill>
                        </a:rPr>
                        <a:t>$821 (minor); $1,644 (moderate); $3,069 (severe)</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bl>
          </a:graphicData>
        </a:graphic>
      </p:graphicFrame>
      <p:sp>
        <p:nvSpPr>
          <p:cNvPr id="6" name="Text 3"/>
          <p:cNvSpPr txBox="1"/>
          <p:nvPr/>
        </p:nvSpPr>
        <p:spPr>
          <a:xfrm>
            <a:off x="548640" y="4846320"/>
            <a:ext cx="11091672" cy="320040"/>
          </a:xfrm>
          <a:prstGeom prst="rect">
            <a:avLst/>
          </a:prstGeom>
          <a:noFill/>
          <a:ln/>
        </p:spPr>
        <p:txBody>
          <a:bodyPr wrap="square" lIns="0" tIns="0" rIns="0" bIns="0" rtlCol="0" anchor="ctr"/>
          <a:lstStyle/>
          <a:p>
            <a:pPr marL="0" indent="0">
              <a:buNone/>
            </a:pPr>
            <a:r>
              <a:rPr lang="en-US" sz="1000" dirty="0">
                <a:solidFill>
                  <a:schemeClr val="accent6"/>
                </a:solidFill>
              </a:rPr>
              <a:t>*Average prices for doctor’s office, urgent care, and ER are from healthcarebluebook.com. Contact your health insurance carrier for your specific costs.</a:t>
            </a:r>
            <a:endParaRPr lang="en-US" sz="1000" dirty="0"/>
          </a:p>
        </p:txBody>
      </p:sp>
      <p:sp>
        <p:nvSpPr>
          <p:cNvPr id="7" name="Shape 4"/>
          <p:cNvSpPr/>
          <p:nvPr/>
        </p:nvSpPr>
        <p:spPr>
          <a:xfrm>
            <a:off x="548640" y="5349240"/>
            <a:ext cx="11091672" cy="548640"/>
          </a:xfrm>
          <a:prstGeom prst="roundRect">
            <a:avLst>
              <a:gd name="adj" fmla="val 13333"/>
            </a:avLst>
          </a:prstGeom>
          <a:solidFill>
            <a:schemeClr val="accent1"/>
          </a:solidFill>
          <a:ln/>
        </p:spPr>
        <p:txBody>
          <a:bodyPr/>
          <a:lstStyle/>
          <a:p>
            <a:endParaRPr lang="en-US"/>
          </a:p>
        </p:txBody>
      </p:sp>
      <p:sp>
        <p:nvSpPr>
          <p:cNvPr id="8" name="Text 5"/>
          <p:cNvSpPr txBox="1"/>
          <p:nvPr/>
        </p:nvSpPr>
        <p:spPr>
          <a:xfrm>
            <a:off x="731520" y="5349240"/>
            <a:ext cx="10725912" cy="548640"/>
          </a:xfrm>
          <a:prstGeom prst="rect">
            <a:avLst/>
          </a:prstGeom>
          <a:noFill/>
          <a:ln/>
        </p:spPr>
        <p:txBody>
          <a:bodyPr wrap="square" lIns="0" tIns="0" rIns="0" bIns="0" rtlCol="0" anchor="ctr"/>
          <a:lstStyle/>
          <a:p>
            <a:pPr marL="0" indent="0" algn="ctr">
              <a:buNone/>
            </a:pPr>
            <a:r>
              <a:rPr lang="en-US" sz="1400" dirty="0">
                <a:solidFill>
                  <a:schemeClr val="bg1"/>
                </a:solidFill>
              </a:rPr>
              <a:t>You’ll pay less when you use a Blue Cross Blue Shield (or Kaiser) network provider and choose the most appropriate place for care.</a:t>
            </a:r>
            <a:endParaRPr lang="en-US" sz="14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Opt for Generic Prescription Drugs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PHARMACY BENEFIT</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Comparing in-network costs by tier</a:t>
            </a:r>
            <a:endParaRPr lang="en-US" sz="1500" dirty="0"/>
          </a:p>
        </p:txBody>
      </p:sp>
      <p:graphicFrame>
        <p:nvGraphicFramePr>
          <p:cNvPr id="13"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1672" cy="914400"/>
        </p:xfrm>
        <a:graphic>
          <a:graphicData uri="http://schemas.openxmlformats.org/drawingml/2006/table">
            <a:tbl>
              <a:tblPr/>
              <a:tblGrid>
                <a:gridCol w="2130552">
                  <a:extLst>
                    <a:ext uri="{9D8B030D-6E8A-4147-A177-3AD203B41FA5}">
                      <a16:colId xmlns:a16="http://schemas.microsoft.com/office/drawing/2014/main" val="20000"/>
                    </a:ext>
                  </a:extLst>
                </a:gridCol>
                <a:gridCol w="1828800">
                  <a:extLst>
                    <a:ext uri="{9D8B030D-6E8A-4147-A177-3AD203B41FA5}">
                      <a16:colId xmlns:a16="http://schemas.microsoft.com/office/drawing/2014/main" val="20001"/>
                    </a:ext>
                  </a:extLst>
                </a:gridCol>
                <a:gridCol w="1783080">
                  <a:extLst>
                    <a:ext uri="{9D8B030D-6E8A-4147-A177-3AD203B41FA5}">
                      <a16:colId xmlns:a16="http://schemas.microsoft.com/office/drawing/2014/main" val="20002"/>
                    </a:ext>
                  </a:extLst>
                </a:gridCol>
                <a:gridCol w="1783080">
                  <a:extLst>
                    <a:ext uri="{9D8B030D-6E8A-4147-A177-3AD203B41FA5}">
                      <a16:colId xmlns:a16="http://schemas.microsoft.com/office/drawing/2014/main" val="20003"/>
                    </a:ext>
                  </a:extLst>
                </a:gridCol>
                <a:gridCol w="1783080">
                  <a:extLst>
                    <a:ext uri="{9D8B030D-6E8A-4147-A177-3AD203B41FA5}">
                      <a16:colId xmlns:a16="http://schemas.microsoft.com/office/drawing/2014/main" val="20004"/>
                    </a:ext>
                  </a:extLst>
                </a:gridCol>
                <a:gridCol w="1783080">
                  <a:extLst>
                    <a:ext uri="{9D8B030D-6E8A-4147-A177-3AD203B41FA5}">
                      <a16:colId xmlns:a16="http://schemas.microsoft.com/office/drawing/2014/main" val="20005"/>
                    </a:ext>
                  </a:extLst>
                </a:gridCol>
              </a:tblGrid>
              <a:tr h="0">
                <a:tc>
                  <a:txBody>
                    <a:bodyPr/>
                    <a:lstStyle/>
                    <a:p>
                      <a:pPr marL="0" indent="0">
                        <a:buNone/>
                      </a:pPr>
                      <a:endParaRPr lang="en-US" sz="15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Health Investment Plan with HSA</a:t>
                      </a:r>
                      <a:endParaRPr lang="en-US" sz="15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Blue Care Elect Preferred (PPO)</a:t>
                      </a:r>
                      <a:endParaRPr lang="en-US" sz="15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Advantage Blue (EPO)</a:t>
                      </a:r>
                      <a:endParaRPr lang="en-US" sz="15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Kaiser (CA only)</a:t>
                      </a:r>
                      <a:endParaRPr lang="en-US" sz="15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Kaiser HSA (CA only)</a:t>
                      </a:r>
                      <a:endParaRPr lang="en-US" sz="15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marL="0" indent="0">
                        <a:buNone/>
                      </a:pPr>
                      <a:r>
                        <a:rPr lang="en-US" sz="1500" b="1" dirty="0">
                          <a:solidFill>
                            <a:schemeClr val="tx1"/>
                          </a:solidFill>
                        </a:rPr>
                        <a:t>Retail</a:t>
                      </a:r>
                      <a:endParaRPr lang="en-US" sz="1500" dirty="0"/>
                    </a:p>
                    <a:p>
                      <a:pPr marL="0" indent="0">
                        <a:buNone/>
                      </a:pPr>
                      <a:r>
                        <a:rPr lang="en-US" sz="1500" b="1" dirty="0">
                          <a:solidFill>
                            <a:schemeClr val="tx1"/>
                          </a:solidFill>
                        </a:rPr>
                        <a:t>30-day supply</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After deductible*</a:t>
                      </a:r>
                      <a:endParaRPr lang="en-US" sz="1500" dirty="0"/>
                    </a:p>
                    <a:p>
                      <a:pPr marL="0" indent="0">
                        <a:buNone/>
                      </a:pPr>
                      <a:r>
                        <a:rPr lang="en-US" sz="1500" dirty="0">
                          <a:solidFill>
                            <a:schemeClr val="tx1"/>
                          </a:solidFill>
                        </a:rPr>
                        <a:t>Tier 1: $10</a:t>
                      </a:r>
                      <a:endParaRPr lang="en-US" sz="1500" dirty="0"/>
                    </a:p>
                    <a:p>
                      <a:pPr marL="0" indent="0">
                        <a:buNone/>
                      </a:pPr>
                      <a:r>
                        <a:rPr lang="en-US" sz="1500" dirty="0">
                          <a:solidFill>
                            <a:schemeClr val="tx1"/>
                          </a:solidFill>
                        </a:rPr>
                        <a:t>Tier 2: $30</a:t>
                      </a:r>
                      <a:endParaRPr lang="en-US" sz="1500" dirty="0"/>
                    </a:p>
                    <a:p>
                      <a:pPr marL="0" indent="0">
                        <a:buNone/>
                      </a:pPr>
                      <a:r>
                        <a:rPr lang="en-US" sz="1500" dirty="0">
                          <a:solidFill>
                            <a:schemeClr val="tx1"/>
                          </a:solidFill>
                        </a:rPr>
                        <a:t>Tier 3: $50</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Tier 1: $10</a:t>
                      </a:r>
                      <a:endParaRPr lang="en-US" sz="1500" dirty="0"/>
                    </a:p>
                    <a:p>
                      <a:pPr marL="0" indent="0">
                        <a:buNone/>
                      </a:pPr>
                      <a:r>
                        <a:rPr lang="en-US" sz="1500" dirty="0">
                          <a:solidFill>
                            <a:schemeClr val="tx1"/>
                          </a:solidFill>
                        </a:rPr>
                        <a:t>Tier 2: $30</a:t>
                      </a:r>
                      <a:endParaRPr lang="en-US" sz="1500" dirty="0"/>
                    </a:p>
                    <a:p>
                      <a:pPr marL="0" indent="0">
                        <a:buNone/>
                      </a:pPr>
                      <a:r>
                        <a:rPr lang="en-US" sz="1500" dirty="0">
                          <a:solidFill>
                            <a:schemeClr val="tx1"/>
                          </a:solidFill>
                        </a:rPr>
                        <a:t>Tier 3: $50</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Tier 1: $10</a:t>
                      </a:r>
                      <a:endParaRPr lang="en-US" sz="1500" dirty="0"/>
                    </a:p>
                    <a:p>
                      <a:pPr marL="0" indent="0">
                        <a:buNone/>
                      </a:pPr>
                      <a:r>
                        <a:rPr lang="en-US" sz="1500" dirty="0">
                          <a:solidFill>
                            <a:schemeClr val="tx1"/>
                          </a:solidFill>
                        </a:rPr>
                        <a:t>Tier 2: $30</a:t>
                      </a:r>
                      <a:endParaRPr lang="en-US" sz="1500" dirty="0"/>
                    </a:p>
                    <a:p>
                      <a:pPr marL="0" indent="0">
                        <a:buNone/>
                      </a:pPr>
                      <a:r>
                        <a:rPr lang="en-US" sz="1500" dirty="0">
                          <a:solidFill>
                            <a:schemeClr val="tx1"/>
                          </a:solidFill>
                        </a:rPr>
                        <a:t>Tier 3: $50</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Generic: $10</a:t>
                      </a:r>
                      <a:endParaRPr lang="en-US" sz="1500" dirty="0"/>
                    </a:p>
                    <a:p>
                      <a:pPr marL="0" indent="0">
                        <a:buNone/>
                      </a:pPr>
                      <a:r>
                        <a:rPr lang="en-US" sz="1500" dirty="0">
                          <a:solidFill>
                            <a:schemeClr val="tx1"/>
                          </a:solidFill>
                        </a:rPr>
                        <a:t>Brand-name: $25</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After deductible</a:t>
                      </a:r>
                      <a:endParaRPr lang="en-US" sz="1500" dirty="0"/>
                    </a:p>
                    <a:p>
                      <a:pPr marL="0" indent="0">
                        <a:buNone/>
                      </a:pPr>
                      <a:r>
                        <a:rPr lang="en-US" sz="1500" dirty="0">
                          <a:solidFill>
                            <a:schemeClr val="tx1"/>
                          </a:solidFill>
                        </a:rPr>
                        <a:t>Generic: $10</a:t>
                      </a:r>
                      <a:endParaRPr lang="en-US" sz="1500" dirty="0"/>
                    </a:p>
                    <a:p>
                      <a:pPr marL="0" indent="0">
                        <a:buNone/>
                      </a:pPr>
                      <a:r>
                        <a:rPr lang="en-US" sz="1500" dirty="0">
                          <a:solidFill>
                            <a:schemeClr val="tx1"/>
                          </a:solidFill>
                        </a:rPr>
                        <a:t>Brand-name: $30</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500" b="1" dirty="0">
                          <a:solidFill>
                            <a:schemeClr val="tx1"/>
                          </a:solidFill>
                        </a:rPr>
                        <a:t>Mail-Service or Smart90</a:t>
                      </a:r>
                      <a:endParaRPr lang="en-US" sz="1500" dirty="0"/>
                    </a:p>
                    <a:p>
                      <a:pPr marL="0" indent="0">
                        <a:buNone/>
                      </a:pPr>
                      <a:r>
                        <a:rPr lang="en-US" sz="1500" b="1" dirty="0">
                          <a:solidFill>
                            <a:schemeClr val="tx1"/>
                          </a:solidFill>
                        </a:rPr>
                        <a:t>Up to 90-day supply</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500" dirty="0">
                          <a:solidFill>
                            <a:schemeClr val="tx1"/>
                          </a:solidFill>
                        </a:rPr>
                        <a:t>After deductible*</a:t>
                      </a:r>
                      <a:endParaRPr lang="en-US" sz="1500" dirty="0"/>
                    </a:p>
                    <a:p>
                      <a:pPr marL="0" indent="0">
                        <a:buNone/>
                      </a:pPr>
                      <a:r>
                        <a:rPr lang="en-US" sz="1500" dirty="0">
                          <a:solidFill>
                            <a:schemeClr val="tx1"/>
                          </a:solidFill>
                        </a:rPr>
                        <a:t>Tier 1: $20</a:t>
                      </a:r>
                      <a:endParaRPr lang="en-US" sz="1500" dirty="0"/>
                    </a:p>
                    <a:p>
                      <a:pPr marL="0" indent="0">
                        <a:buNone/>
                      </a:pPr>
                      <a:r>
                        <a:rPr lang="en-US" sz="1500" dirty="0">
                          <a:solidFill>
                            <a:schemeClr val="tx1"/>
                          </a:solidFill>
                        </a:rPr>
                        <a:t>Tier 2: $75</a:t>
                      </a:r>
                      <a:endParaRPr lang="en-US" sz="1500" dirty="0"/>
                    </a:p>
                    <a:p>
                      <a:pPr marL="0" indent="0">
                        <a:buNone/>
                      </a:pPr>
                      <a:r>
                        <a:rPr lang="en-US" sz="1500" dirty="0">
                          <a:solidFill>
                            <a:schemeClr val="tx1"/>
                          </a:solidFill>
                        </a:rPr>
                        <a:t>Tier 3: $125</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500" dirty="0">
                          <a:solidFill>
                            <a:schemeClr val="tx1"/>
                          </a:solidFill>
                        </a:rPr>
                        <a:t>Tier 1: $20</a:t>
                      </a:r>
                      <a:endParaRPr lang="en-US" sz="1500" dirty="0"/>
                    </a:p>
                    <a:p>
                      <a:pPr marL="0" indent="0">
                        <a:buNone/>
                      </a:pPr>
                      <a:r>
                        <a:rPr lang="en-US" sz="1500" dirty="0">
                          <a:solidFill>
                            <a:schemeClr val="tx1"/>
                          </a:solidFill>
                        </a:rPr>
                        <a:t>Tier 2: $75</a:t>
                      </a:r>
                      <a:endParaRPr lang="en-US" sz="1500" dirty="0"/>
                    </a:p>
                    <a:p>
                      <a:pPr marL="0" indent="0">
                        <a:buNone/>
                      </a:pPr>
                      <a:r>
                        <a:rPr lang="en-US" sz="1500" dirty="0">
                          <a:solidFill>
                            <a:schemeClr val="tx1"/>
                          </a:solidFill>
                        </a:rPr>
                        <a:t>Tier 3: $125</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500" dirty="0">
                          <a:solidFill>
                            <a:schemeClr val="tx1"/>
                          </a:solidFill>
                        </a:rPr>
                        <a:t>Tier 1: $20</a:t>
                      </a:r>
                      <a:endParaRPr lang="en-US" sz="1500" dirty="0"/>
                    </a:p>
                    <a:p>
                      <a:pPr marL="0" indent="0">
                        <a:buNone/>
                      </a:pPr>
                      <a:r>
                        <a:rPr lang="en-US" sz="1500" dirty="0">
                          <a:solidFill>
                            <a:schemeClr val="tx1"/>
                          </a:solidFill>
                        </a:rPr>
                        <a:t>Tier 2: $75</a:t>
                      </a:r>
                      <a:endParaRPr lang="en-US" sz="1500" dirty="0"/>
                    </a:p>
                    <a:p>
                      <a:pPr marL="0" indent="0">
                        <a:buNone/>
                      </a:pPr>
                      <a:r>
                        <a:rPr lang="en-US" sz="1500" dirty="0">
                          <a:solidFill>
                            <a:schemeClr val="tx1"/>
                          </a:solidFill>
                        </a:rPr>
                        <a:t>Tier 3: $125</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500" dirty="0">
                          <a:solidFill>
                            <a:schemeClr val="tx1"/>
                          </a:solidFill>
                        </a:rPr>
                        <a:t>Generic: $20</a:t>
                      </a:r>
                      <a:endParaRPr lang="en-US" sz="1500" dirty="0"/>
                    </a:p>
                    <a:p>
                      <a:pPr marL="0" indent="0">
                        <a:buNone/>
                      </a:pPr>
                      <a:r>
                        <a:rPr lang="en-US" sz="1500" dirty="0">
                          <a:solidFill>
                            <a:schemeClr val="tx1"/>
                          </a:solidFill>
                        </a:rPr>
                        <a:t>Brand-name: $50</a:t>
                      </a:r>
                      <a:endParaRPr lang="en-US" sz="1500" dirty="0"/>
                    </a:p>
                    <a:p>
                      <a:pPr marL="0" indent="0">
                        <a:buNone/>
                      </a:pPr>
                      <a:r>
                        <a:rPr lang="en-US" sz="1500" dirty="0">
                          <a:solidFill>
                            <a:schemeClr val="tx1"/>
                          </a:solidFill>
                        </a:rPr>
                        <a:t>100-day supply</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500" dirty="0">
                          <a:solidFill>
                            <a:schemeClr val="tx1"/>
                          </a:solidFill>
                        </a:rPr>
                        <a:t>After deductible</a:t>
                      </a:r>
                      <a:endParaRPr lang="en-US" sz="1500" dirty="0"/>
                    </a:p>
                    <a:p>
                      <a:pPr marL="0" indent="0">
                        <a:buNone/>
                      </a:pPr>
                      <a:r>
                        <a:rPr lang="en-US" sz="1500" dirty="0">
                          <a:solidFill>
                            <a:schemeClr val="tx1"/>
                          </a:solidFill>
                        </a:rPr>
                        <a:t>Generic: $20</a:t>
                      </a:r>
                      <a:endParaRPr lang="en-US" sz="1500" dirty="0"/>
                    </a:p>
                    <a:p>
                      <a:pPr marL="0" indent="0">
                        <a:buNone/>
                      </a:pPr>
                      <a:r>
                        <a:rPr lang="en-US" sz="1500" dirty="0">
                          <a:solidFill>
                            <a:schemeClr val="tx1"/>
                          </a:solidFill>
                        </a:rPr>
                        <a:t>Brand-name: $60</a:t>
                      </a:r>
                      <a:endParaRPr lang="en-US" sz="1500" dirty="0"/>
                    </a:p>
                    <a:p>
                      <a:pPr marL="0" indent="0">
                        <a:buNone/>
                      </a:pPr>
                      <a:r>
                        <a:rPr lang="en-US" sz="1500" dirty="0">
                          <a:solidFill>
                            <a:schemeClr val="tx1"/>
                          </a:solidFill>
                        </a:rPr>
                        <a:t>100-day supply</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2"/>
                  </a:ext>
                </a:extLst>
              </a:tr>
            </a:tbl>
          </a:graphicData>
        </a:graphic>
      </p:graphicFrame>
      <p:sp>
        <p:nvSpPr>
          <p:cNvPr id="6" name="Text 3"/>
          <p:cNvSpPr txBox="1"/>
          <p:nvPr/>
        </p:nvSpPr>
        <p:spPr>
          <a:xfrm>
            <a:off x="548640" y="5074920"/>
            <a:ext cx="11091672" cy="457200"/>
          </a:xfrm>
          <a:prstGeom prst="rect">
            <a:avLst/>
          </a:prstGeom>
          <a:noFill/>
          <a:ln/>
        </p:spPr>
        <p:txBody>
          <a:bodyPr wrap="square" lIns="0" tIns="0" rIns="0" bIns="0" rtlCol="0" anchor="ctr"/>
          <a:lstStyle/>
          <a:p>
            <a:pPr marL="0" indent="0">
              <a:buNone/>
            </a:pPr>
            <a:r>
              <a:rPr lang="en-US" sz="1200" dirty="0">
                <a:solidFill>
                  <a:schemeClr val="accent6"/>
                </a:solidFill>
              </a:rPr>
              <a:t>* Deductible waived for certain preventive medications. Prescription coverage for the Blue Cross Blue Shield of MA plans is provided by Express Scripts.</a:t>
            </a:r>
            <a:endParaRPr lang="en-US" sz="12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New for 2027: Dispense As Written</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PHARMACY BENEFIT</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Effective January 1, 2027</a:t>
            </a:r>
            <a:endParaRPr lang="en-US" sz="1500" dirty="0"/>
          </a:p>
        </p:txBody>
      </p:sp>
      <p:sp>
        <p:nvSpPr>
          <p:cNvPr id="5" name="card"/>
          <p:cNvSpPr/>
          <p:nvPr/>
        </p:nvSpPr>
        <p:spPr>
          <a:xfrm>
            <a:off x="548640" y="1783080"/>
            <a:ext cx="5486400" cy="4206240"/>
          </a:xfrm>
          <a:prstGeom prst="roundRect">
            <a:avLst>
              <a:gd name="adj" fmla="val 1739"/>
            </a:avLst>
          </a:prstGeom>
          <a:solidFill>
            <a:schemeClr val="bg2"/>
          </a:solidFill>
          <a:ln/>
        </p:spPr>
        <p:txBody>
          <a:bodyPr/>
          <a:lstStyle/>
          <a:p>
            <a:endParaRPr lang="en-US"/>
          </a:p>
        </p:txBody>
      </p:sp>
      <p:sp>
        <p:nvSpPr>
          <p:cNvPr id="6" name="icon circle"/>
          <p:cNvSpPr/>
          <p:nvPr/>
        </p:nvSpPr>
        <p:spPr>
          <a:xfrm>
            <a:off x="822960" y="2011680"/>
            <a:ext cx="685800" cy="685800"/>
          </a:xfrm>
          <a:prstGeom prst="ellipse">
            <a:avLst/>
          </a:prstGeom>
          <a:solidFill>
            <a:schemeClr val="accent2"/>
          </a:solidFill>
          <a:ln/>
        </p:spPr>
        <p:txBody>
          <a:bodyPr/>
          <a:lstStyle/>
          <a:p>
            <a:endParaRPr lang="en-US"/>
          </a:p>
        </p:txBody>
      </p:sp>
      <p:pic>
        <p:nvPicPr>
          <p:cNvPr id="7" name="Image 0" descr="icon"/>
          <p:cNvPicPr>
            <a:picLocks noChangeAspect="1"/>
          </p:cNvPicPr>
          <p:nvPr/>
        </p:nvPicPr>
        <p:blipFill>
          <a:blip r:embed="rId3"/>
          <a:stretch>
            <a:fillRect/>
          </a:stretch>
        </p:blipFill>
        <p:spPr>
          <a:xfrm>
            <a:off x="973836" y="2162556"/>
            <a:ext cx="384048" cy="384048"/>
          </a:xfrm>
          <a:prstGeom prst="rect">
            <a:avLst/>
          </a:prstGeom>
        </p:spPr>
      </p:pic>
      <p:sp>
        <p:nvSpPr>
          <p:cNvPr id="8" name="Text 5"/>
          <p:cNvSpPr txBox="1"/>
          <p:nvPr/>
        </p:nvSpPr>
        <p:spPr>
          <a:xfrm>
            <a:off x="1691640" y="2011680"/>
            <a:ext cx="4114800" cy="685800"/>
          </a:xfrm>
          <a:prstGeom prst="rect">
            <a:avLst/>
          </a:prstGeom>
          <a:noFill/>
          <a:ln/>
        </p:spPr>
        <p:txBody>
          <a:bodyPr wrap="square" lIns="0" tIns="0" rIns="0" bIns="0" rtlCol="0" anchor="ctr"/>
          <a:lstStyle/>
          <a:p>
            <a:pPr marL="0" indent="0">
              <a:buNone/>
            </a:pPr>
            <a:r>
              <a:rPr lang="en-US" sz="1800" b="1" dirty="0">
                <a:solidFill>
                  <a:schemeClr val="accent1"/>
                </a:solidFill>
              </a:rPr>
              <a:t>What DAW means for you</a:t>
            </a:r>
            <a:endParaRPr lang="en-US" sz="1800" dirty="0"/>
          </a:p>
        </p:txBody>
      </p:sp>
      <p:sp>
        <p:nvSpPr>
          <p:cNvPr id="9" name="Text 6"/>
          <p:cNvSpPr txBox="1"/>
          <p:nvPr/>
        </p:nvSpPr>
        <p:spPr>
          <a:xfrm>
            <a:off x="822960" y="2880360"/>
            <a:ext cx="4983480" cy="2926080"/>
          </a:xfrm>
          <a:prstGeom prst="rect">
            <a:avLst/>
          </a:prstGeom>
          <a:noFill/>
          <a:ln/>
        </p:spPr>
        <p:txBody>
          <a:bodyPr wrap="square" lIns="0" tIns="0" rIns="0" bIns="0" rtlCol="0" anchor="t"/>
          <a:lstStyle/>
          <a:p>
            <a:pPr marL="177800" indent="-177800">
              <a:spcAft>
                <a:spcPts val="800"/>
              </a:spcAft>
              <a:buSzPct val="100000"/>
              <a:buChar char="•"/>
            </a:pPr>
            <a:r>
              <a:rPr lang="en-US" sz="1500" dirty="0">
                <a:solidFill>
                  <a:schemeClr val="tx1"/>
                </a:solidFill>
              </a:rPr>
              <a:t>Pharmacies will fill prescriptions according to the “Dispense As Written” designation.</a:t>
            </a:r>
            <a:endParaRPr lang="en-US" sz="1500" dirty="0"/>
          </a:p>
          <a:p>
            <a:pPr marL="177800" indent="-177800">
              <a:spcAft>
                <a:spcPts val="800"/>
              </a:spcAft>
              <a:buSzPct val="100000"/>
              <a:buChar char="•"/>
            </a:pPr>
            <a:r>
              <a:rPr lang="en-US" sz="1500" dirty="0">
                <a:solidFill>
                  <a:schemeClr val="tx1"/>
                </a:solidFill>
              </a:rPr>
              <a:t>If your prescription allows a generic substitution, the pharmacy may fill the generic.</a:t>
            </a:r>
            <a:endParaRPr lang="en-US" sz="1500" dirty="0"/>
          </a:p>
          <a:p>
            <a:pPr marL="177800" indent="-177800">
              <a:spcAft>
                <a:spcPts val="800"/>
              </a:spcAft>
              <a:buSzPct val="100000"/>
              <a:buChar char="•"/>
            </a:pPr>
            <a:r>
              <a:rPr lang="en-US" sz="1500" dirty="0">
                <a:solidFill>
                  <a:schemeClr val="tx1"/>
                </a:solidFill>
              </a:rPr>
              <a:t>If your prescriber specifies the brand-name medication, the pharmacy will dispense the brand as written.</a:t>
            </a:r>
            <a:endParaRPr lang="en-US" sz="1500" dirty="0"/>
          </a:p>
          <a:p>
            <a:pPr marL="177800" indent="-177800">
              <a:spcAft>
                <a:spcPts val="800"/>
              </a:spcAft>
              <a:buSzPct val="100000"/>
              <a:buChar char="•"/>
            </a:pPr>
            <a:r>
              <a:rPr lang="en-US" sz="1500" dirty="0">
                <a:solidFill>
                  <a:schemeClr val="tx1"/>
                </a:solidFill>
              </a:rPr>
              <a:t>Talk with your doctor about whether a generic is right for you.</a:t>
            </a:r>
            <a:endParaRPr lang="en-US" sz="1500" dirty="0"/>
          </a:p>
        </p:txBody>
      </p:sp>
      <p:sp>
        <p:nvSpPr>
          <p:cNvPr id="10" name="card"/>
          <p:cNvSpPr/>
          <p:nvPr/>
        </p:nvSpPr>
        <p:spPr>
          <a:xfrm>
            <a:off x="6263640" y="1783080"/>
            <a:ext cx="5376672" cy="2011680"/>
          </a:xfrm>
          <a:prstGeom prst="roundRect">
            <a:avLst>
              <a:gd name="adj" fmla="val 3636"/>
            </a:avLst>
          </a:prstGeom>
          <a:solidFill>
            <a:schemeClr val="bg2"/>
          </a:solidFill>
          <a:ln/>
        </p:spPr>
        <p:txBody>
          <a:bodyPr/>
          <a:lstStyle/>
          <a:p>
            <a:endParaRPr lang="en-US"/>
          </a:p>
        </p:txBody>
      </p:sp>
      <p:sp>
        <p:nvSpPr>
          <p:cNvPr id="11" name="Text 8"/>
          <p:cNvSpPr txBox="1"/>
          <p:nvPr/>
        </p:nvSpPr>
        <p:spPr>
          <a:xfrm>
            <a:off x="6492240" y="1920240"/>
            <a:ext cx="4937760" cy="411480"/>
          </a:xfrm>
          <a:prstGeom prst="rect">
            <a:avLst/>
          </a:prstGeom>
          <a:noFill/>
          <a:ln/>
        </p:spPr>
        <p:txBody>
          <a:bodyPr wrap="square" lIns="0" tIns="0" rIns="0" bIns="0" rtlCol="0" anchor="ctr"/>
          <a:lstStyle/>
          <a:p>
            <a:pPr marL="0" indent="0">
              <a:buNone/>
            </a:pPr>
            <a:r>
              <a:rPr lang="en-US" sz="1700" b="1" dirty="0">
                <a:solidFill>
                  <a:schemeClr val="accent1"/>
                </a:solidFill>
              </a:rPr>
              <a:t>Smart90 Pharmacy Network</a:t>
            </a:r>
            <a:endParaRPr lang="en-US" sz="1700" dirty="0"/>
          </a:p>
        </p:txBody>
      </p:sp>
      <p:sp>
        <p:nvSpPr>
          <p:cNvPr id="12" name="Text 9"/>
          <p:cNvSpPr txBox="1"/>
          <p:nvPr/>
        </p:nvSpPr>
        <p:spPr>
          <a:xfrm>
            <a:off x="6492240" y="2377440"/>
            <a:ext cx="4937760" cy="1325880"/>
          </a:xfrm>
          <a:prstGeom prst="rect">
            <a:avLst/>
          </a:prstGeom>
          <a:noFill/>
          <a:ln/>
        </p:spPr>
        <p:txBody>
          <a:bodyPr wrap="square" lIns="0" tIns="0" rIns="0" bIns="0" rtlCol="0" anchor="t"/>
          <a:lstStyle/>
          <a:p>
            <a:pPr marL="0" indent="0">
              <a:buNone/>
            </a:pPr>
            <a:r>
              <a:rPr lang="en-US" sz="1350" dirty="0">
                <a:solidFill>
                  <a:schemeClr val="tx1"/>
                </a:solidFill>
              </a:rPr>
              <a:t>Fill 90-day maintenance prescriptions at Walgreens or CVS Smart90 pharmacies, or by mail through Express Scripts. You pay less per 90-day supply than for three 30-day fills, and visit the pharmacy only every three months.</a:t>
            </a:r>
            <a:endParaRPr lang="en-US" sz="1350" dirty="0"/>
          </a:p>
        </p:txBody>
      </p:sp>
      <p:sp>
        <p:nvSpPr>
          <p:cNvPr id="13" name="card"/>
          <p:cNvSpPr/>
          <p:nvPr/>
        </p:nvSpPr>
        <p:spPr>
          <a:xfrm>
            <a:off x="6263640" y="3977640"/>
            <a:ext cx="5376672" cy="2011680"/>
          </a:xfrm>
          <a:prstGeom prst="roundRect">
            <a:avLst>
              <a:gd name="adj" fmla="val 3636"/>
            </a:avLst>
          </a:prstGeom>
          <a:solidFill>
            <a:schemeClr val="bg2"/>
          </a:solidFill>
          <a:ln/>
        </p:spPr>
        <p:txBody>
          <a:bodyPr/>
          <a:lstStyle/>
          <a:p>
            <a:endParaRPr lang="en-US"/>
          </a:p>
        </p:txBody>
      </p:sp>
      <p:sp>
        <p:nvSpPr>
          <p:cNvPr id="14" name="Text 11"/>
          <p:cNvSpPr txBox="1"/>
          <p:nvPr/>
        </p:nvSpPr>
        <p:spPr>
          <a:xfrm>
            <a:off x="6492240" y="4114800"/>
            <a:ext cx="4937760" cy="411480"/>
          </a:xfrm>
          <a:prstGeom prst="rect">
            <a:avLst/>
          </a:prstGeom>
          <a:noFill/>
          <a:ln/>
        </p:spPr>
        <p:txBody>
          <a:bodyPr wrap="square" lIns="0" tIns="0" rIns="0" bIns="0" rtlCol="0" anchor="ctr"/>
          <a:lstStyle/>
          <a:p>
            <a:pPr marL="0" indent="0">
              <a:buNone/>
            </a:pPr>
            <a:r>
              <a:rPr lang="en-US" sz="1700" b="1" dirty="0">
                <a:solidFill>
                  <a:schemeClr val="accent1"/>
                </a:solidFill>
              </a:rPr>
              <a:t>Express Scripts</a:t>
            </a:r>
            <a:endParaRPr lang="en-US" sz="1700" dirty="0"/>
          </a:p>
        </p:txBody>
      </p:sp>
      <p:sp>
        <p:nvSpPr>
          <p:cNvPr id="15" name="Text 12"/>
          <p:cNvSpPr txBox="1"/>
          <p:nvPr/>
        </p:nvSpPr>
        <p:spPr>
          <a:xfrm>
            <a:off x="6492240" y="4572000"/>
            <a:ext cx="4937760" cy="1325880"/>
          </a:xfrm>
          <a:prstGeom prst="rect">
            <a:avLst/>
          </a:prstGeom>
          <a:noFill/>
          <a:ln/>
        </p:spPr>
        <p:txBody>
          <a:bodyPr wrap="square" lIns="0" tIns="0" rIns="0" bIns="0" rtlCol="0" anchor="t"/>
          <a:lstStyle/>
          <a:p>
            <a:pPr marL="0" indent="0">
              <a:buNone/>
            </a:pPr>
            <a:r>
              <a:rPr lang="en-US" sz="1350" dirty="0">
                <a:solidFill>
                  <a:schemeClr val="tx1"/>
                </a:solidFill>
              </a:rPr>
              <a:t>Find pharmacies, compare drug costs, view the preventive drug list, and order refills at www.express-scripts.com/teradyne, in the mobile app, or by texting JOIN to 69717. Member Services: 1-866-814-7118.</a:t>
            </a:r>
            <a:endParaRPr lang="en-US" sz="135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Choice of Plans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RESOURCES FOR MAXIMIZING VALUE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Teradyne Healthcare Calculator: Powered by Fidelity</a:t>
            </a:r>
            <a:endParaRPr lang="en-US" sz="1500" dirty="0"/>
          </a:p>
        </p:txBody>
      </p:sp>
      <p:pic>
        <p:nvPicPr>
          <p:cNvPr id="5" name="Image 0" descr="Teradyne Healthcare Calculator on laptop and phone"/>
          <p:cNvPicPr>
            <a:picLocks noChangeAspect="1"/>
          </p:cNvPicPr>
          <p:nvPr/>
        </p:nvPicPr>
        <p:blipFill>
          <a:blip r:embed="rId3"/>
          <a:stretch>
            <a:fillRect/>
          </a:stretch>
        </p:blipFill>
        <p:spPr>
          <a:xfrm>
            <a:off x="548640" y="1783080"/>
            <a:ext cx="5577840" cy="3968496"/>
          </a:xfrm>
          <a:prstGeom prst="rect">
            <a:avLst/>
          </a:prstGeom>
        </p:spPr>
      </p:pic>
      <p:sp>
        <p:nvSpPr>
          <p:cNvPr id="6" name="Text 3"/>
          <p:cNvSpPr txBox="1"/>
          <p:nvPr/>
        </p:nvSpPr>
        <p:spPr>
          <a:xfrm>
            <a:off x="6583680" y="1783080"/>
            <a:ext cx="5029200" cy="457200"/>
          </a:xfrm>
          <a:prstGeom prst="rect">
            <a:avLst/>
          </a:prstGeom>
          <a:noFill/>
          <a:ln/>
        </p:spPr>
        <p:txBody>
          <a:bodyPr wrap="square" lIns="0" tIns="0" rIns="0" bIns="0" rtlCol="0" anchor="ctr"/>
          <a:lstStyle/>
          <a:p>
            <a:pPr marL="0" indent="0">
              <a:buNone/>
            </a:pPr>
            <a:r>
              <a:rPr lang="en-US" sz="2000" b="1" dirty="0">
                <a:solidFill>
                  <a:schemeClr val="accent1"/>
                </a:solidFill>
              </a:rPr>
              <a:t>Try it for yourself!</a:t>
            </a:r>
            <a:endParaRPr lang="en-US" sz="2000" dirty="0"/>
          </a:p>
        </p:txBody>
      </p:sp>
      <p:sp>
        <p:nvSpPr>
          <p:cNvPr id="7" name="icon circle"/>
          <p:cNvSpPr/>
          <p:nvPr/>
        </p:nvSpPr>
        <p:spPr>
          <a:xfrm>
            <a:off x="6583680" y="2423160"/>
            <a:ext cx="548640" cy="548640"/>
          </a:xfrm>
          <a:prstGeom prst="ellipse">
            <a:avLst/>
          </a:prstGeom>
          <a:solidFill>
            <a:schemeClr val="accent1"/>
          </a:solidFill>
          <a:ln/>
        </p:spPr>
        <p:txBody>
          <a:bodyPr/>
          <a:lstStyle/>
          <a:p>
            <a:endParaRPr lang="en-US"/>
          </a:p>
        </p:txBody>
      </p:sp>
      <p:pic>
        <p:nvPicPr>
          <p:cNvPr id="8" name="Image 1" descr="icon"/>
          <p:cNvPicPr>
            <a:picLocks noChangeAspect="1"/>
          </p:cNvPicPr>
          <p:nvPr/>
        </p:nvPicPr>
        <p:blipFill>
          <a:blip r:embed="rId4"/>
          <a:stretch>
            <a:fillRect/>
          </a:stretch>
        </p:blipFill>
        <p:spPr>
          <a:xfrm>
            <a:off x="6704381" y="2543861"/>
            <a:ext cx="307238" cy="307238"/>
          </a:xfrm>
          <a:prstGeom prst="rect">
            <a:avLst/>
          </a:prstGeom>
        </p:spPr>
      </p:pic>
      <p:sp>
        <p:nvSpPr>
          <p:cNvPr id="9" name="Text 5"/>
          <p:cNvSpPr txBox="1"/>
          <p:nvPr/>
        </p:nvSpPr>
        <p:spPr>
          <a:xfrm>
            <a:off x="7315200" y="2423160"/>
            <a:ext cx="4297680" cy="548640"/>
          </a:xfrm>
          <a:prstGeom prst="rect">
            <a:avLst/>
          </a:prstGeom>
          <a:noFill/>
          <a:ln/>
        </p:spPr>
        <p:txBody>
          <a:bodyPr wrap="square" lIns="0" tIns="0" rIns="0" bIns="0" rtlCol="0" anchor="ctr"/>
          <a:lstStyle/>
          <a:p>
            <a:pPr marL="0" indent="0">
              <a:buNone/>
            </a:pPr>
            <a:r>
              <a:rPr lang="en-US" sz="1500" dirty="0">
                <a:solidFill>
                  <a:schemeClr val="tx1"/>
                </a:solidFill>
              </a:rPr>
              <a:t>Select your coverage level</a:t>
            </a:r>
            <a:endParaRPr lang="en-US" sz="1500" dirty="0"/>
          </a:p>
        </p:txBody>
      </p:sp>
      <p:sp>
        <p:nvSpPr>
          <p:cNvPr id="10" name="icon circle"/>
          <p:cNvSpPr/>
          <p:nvPr/>
        </p:nvSpPr>
        <p:spPr>
          <a:xfrm>
            <a:off x="6583680" y="3200400"/>
            <a:ext cx="548640" cy="548640"/>
          </a:xfrm>
          <a:prstGeom prst="ellipse">
            <a:avLst/>
          </a:prstGeom>
          <a:solidFill>
            <a:schemeClr val="accent1"/>
          </a:solidFill>
          <a:ln/>
        </p:spPr>
        <p:txBody>
          <a:bodyPr/>
          <a:lstStyle/>
          <a:p>
            <a:endParaRPr lang="en-US"/>
          </a:p>
        </p:txBody>
      </p:sp>
      <p:pic>
        <p:nvPicPr>
          <p:cNvPr id="11" name="Image 2" descr="icon"/>
          <p:cNvPicPr>
            <a:picLocks noChangeAspect="1"/>
          </p:cNvPicPr>
          <p:nvPr/>
        </p:nvPicPr>
        <p:blipFill>
          <a:blip r:embed="rId5"/>
          <a:stretch>
            <a:fillRect/>
          </a:stretch>
        </p:blipFill>
        <p:spPr>
          <a:xfrm>
            <a:off x="6704381" y="3321101"/>
            <a:ext cx="307238" cy="307238"/>
          </a:xfrm>
          <a:prstGeom prst="rect">
            <a:avLst/>
          </a:prstGeom>
        </p:spPr>
      </p:pic>
      <p:sp>
        <p:nvSpPr>
          <p:cNvPr id="12" name="Text 7"/>
          <p:cNvSpPr txBox="1"/>
          <p:nvPr/>
        </p:nvSpPr>
        <p:spPr>
          <a:xfrm>
            <a:off x="7315200" y="3200400"/>
            <a:ext cx="4297680" cy="548640"/>
          </a:xfrm>
          <a:prstGeom prst="rect">
            <a:avLst/>
          </a:prstGeom>
          <a:noFill/>
          <a:ln/>
        </p:spPr>
        <p:txBody>
          <a:bodyPr wrap="square" lIns="0" tIns="0" rIns="0" bIns="0" rtlCol="0" anchor="ctr"/>
          <a:lstStyle/>
          <a:p>
            <a:pPr marL="0" indent="0">
              <a:buNone/>
            </a:pPr>
            <a:r>
              <a:rPr lang="en-US" sz="1500" dirty="0">
                <a:solidFill>
                  <a:schemeClr val="tx1"/>
                </a:solidFill>
              </a:rPr>
              <a:t>Estimate your expected medical expenses and model scenarios</a:t>
            </a:r>
            <a:endParaRPr lang="en-US" sz="1500" dirty="0"/>
          </a:p>
        </p:txBody>
      </p:sp>
      <p:sp>
        <p:nvSpPr>
          <p:cNvPr id="13" name="icon circle"/>
          <p:cNvSpPr/>
          <p:nvPr/>
        </p:nvSpPr>
        <p:spPr>
          <a:xfrm>
            <a:off x="6583680" y="3977640"/>
            <a:ext cx="548640" cy="548640"/>
          </a:xfrm>
          <a:prstGeom prst="ellipse">
            <a:avLst/>
          </a:prstGeom>
          <a:solidFill>
            <a:schemeClr val="accent1"/>
          </a:solidFill>
          <a:ln/>
        </p:spPr>
        <p:txBody>
          <a:bodyPr/>
          <a:lstStyle/>
          <a:p>
            <a:endParaRPr lang="en-US"/>
          </a:p>
        </p:txBody>
      </p:sp>
      <p:pic>
        <p:nvPicPr>
          <p:cNvPr id="14" name="Image 3" descr="icon"/>
          <p:cNvPicPr>
            <a:picLocks noChangeAspect="1"/>
          </p:cNvPicPr>
          <p:nvPr/>
        </p:nvPicPr>
        <p:blipFill>
          <a:blip r:embed="rId6"/>
          <a:stretch>
            <a:fillRect/>
          </a:stretch>
        </p:blipFill>
        <p:spPr>
          <a:xfrm>
            <a:off x="6704381" y="4098341"/>
            <a:ext cx="307238" cy="307238"/>
          </a:xfrm>
          <a:prstGeom prst="rect">
            <a:avLst/>
          </a:prstGeom>
        </p:spPr>
      </p:pic>
      <p:sp>
        <p:nvSpPr>
          <p:cNvPr id="15" name="Text 9"/>
          <p:cNvSpPr txBox="1"/>
          <p:nvPr/>
        </p:nvSpPr>
        <p:spPr>
          <a:xfrm>
            <a:off x="7315200" y="3977640"/>
            <a:ext cx="4297680" cy="548640"/>
          </a:xfrm>
          <a:prstGeom prst="rect">
            <a:avLst/>
          </a:prstGeom>
          <a:noFill/>
          <a:ln/>
        </p:spPr>
        <p:txBody>
          <a:bodyPr wrap="square" lIns="0" tIns="0" rIns="0" bIns="0" rtlCol="0" anchor="ctr"/>
          <a:lstStyle/>
          <a:p>
            <a:pPr marL="0" indent="0">
              <a:buNone/>
            </a:pPr>
            <a:r>
              <a:rPr lang="en-US" sz="1500" dirty="0">
                <a:solidFill>
                  <a:schemeClr val="tx1"/>
                </a:solidFill>
              </a:rPr>
              <a:t>Get a plan recommendation based on your data</a:t>
            </a:r>
            <a:endParaRPr lang="en-US" sz="1500" dirty="0"/>
          </a:p>
        </p:txBody>
      </p:sp>
      <p:sp>
        <p:nvSpPr>
          <p:cNvPr id="16" name="icon circle"/>
          <p:cNvSpPr/>
          <p:nvPr/>
        </p:nvSpPr>
        <p:spPr>
          <a:xfrm>
            <a:off x="6583680" y="4754880"/>
            <a:ext cx="548640" cy="548640"/>
          </a:xfrm>
          <a:prstGeom prst="ellipse">
            <a:avLst/>
          </a:prstGeom>
          <a:solidFill>
            <a:schemeClr val="accent1"/>
          </a:solidFill>
          <a:ln/>
        </p:spPr>
        <p:txBody>
          <a:bodyPr/>
          <a:lstStyle/>
          <a:p>
            <a:endParaRPr lang="en-US"/>
          </a:p>
        </p:txBody>
      </p:sp>
      <p:pic>
        <p:nvPicPr>
          <p:cNvPr id="17" name="Image 4" descr="icon"/>
          <p:cNvPicPr>
            <a:picLocks noChangeAspect="1"/>
          </p:cNvPicPr>
          <p:nvPr/>
        </p:nvPicPr>
        <p:blipFill>
          <a:blip r:embed="rId7"/>
          <a:stretch>
            <a:fillRect/>
          </a:stretch>
        </p:blipFill>
        <p:spPr>
          <a:xfrm>
            <a:off x="6704381" y="4875581"/>
            <a:ext cx="307238" cy="307238"/>
          </a:xfrm>
          <a:prstGeom prst="rect">
            <a:avLst/>
          </a:prstGeom>
        </p:spPr>
      </p:pic>
      <p:sp>
        <p:nvSpPr>
          <p:cNvPr id="18" name="Text 11"/>
          <p:cNvSpPr txBox="1"/>
          <p:nvPr/>
        </p:nvSpPr>
        <p:spPr>
          <a:xfrm>
            <a:off x="7315200" y="4754880"/>
            <a:ext cx="4297680" cy="548640"/>
          </a:xfrm>
          <a:prstGeom prst="rect">
            <a:avLst/>
          </a:prstGeom>
          <a:noFill/>
          <a:ln/>
        </p:spPr>
        <p:txBody>
          <a:bodyPr wrap="square" lIns="0" tIns="0" rIns="0" bIns="0" rtlCol="0" anchor="ctr"/>
          <a:lstStyle/>
          <a:p>
            <a:pPr marL="0" indent="0">
              <a:buNone/>
            </a:pPr>
            <a:r>
              <a:rPr lang="en-US" sz="1500" dirty="0">
                <a:solidFill>
                  <a:schemeClr val="tx1"/>
                </a:solidFill>
              </a:rPr>
              <a:t>See the projected value of an HSA over time</a:t>
            </a:r>
            <a:endParaRPr lang="en-US" sz="1500" dirty="0"/>
          </a:p>
        </p:txBody>
      </p:sp>
      <p:sp>
        <p:nvSpPr>
          <p:cNvPr id="19" name="Text 12"/>
          <p:cNvSpPr txBox="1"/>
          <p:nvPr/>
        </p:nvSpPr>
        <p:spPr>
          <a:xfrm>
            <a:off x="6583680" y="5486400"/>
            <a:ext cx="5029200" cy="320040"/>
          </a:xfrm>
          <a:prstGeom prst="rect">
            <a:avLst/>
          </a:prstGeom>
          <a:noFill/>
          <a:ln/>
        </p:spPr>
        <p:txBody>
          <a:bodyPr wrap="square" lIns="0" tIns="0" rIns="0" bIns="0" rtlCol="0" anchor="ctr"/>
          <a:lstStyle/>
          <a:p>
            <a:pPr marL="0" indent="0">
              <a:buNone/>
            </a:pPr>
            <a:r>
              <a:rPr lang="en-US" sz="1400" b="1" dirty="0">
                <a:solidFill>
                  <a:schemeClr val="accent1"/>
                </a:solidFill>
              </a:rPr>
              <a:t>Visit www.teradyne.com/benefits</a:t>
            </a:r>
            <a:endParaRPr lang="en-US" sz="14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The Hartford Voluntary Benefits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SUPPLEMENTAL HEALTH</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New carrier for 2027: cash benefits paid directly to you, on top of your medical plan</a:t>
            </a:r>
            <a:endParaRPr lang="en-US" sz="1500" dirty="0"/>
          </a:p>
        </p:txBody>
      </p:sp>
      <p:sp>
        <p:nvSpPr>
          <p:cNvPr id="5" name="card"/>
          <p:cNvSpPr/>
          <p:nvPr/>
        </p:nvSpPr>
        <p:spPr>
          <a:xfrm>
            <a:off x="548640" y="1783080"/>
            <a:ext cx="3593592" cy="3611880"/>
          </a:xfrm>
          <a:prstGeom prst="roundRect">
            <a:avLst>
              <a:gd name="adj" fmla="val 2036"/>
            </a:avLst>
          </a:prstGeom>
          <a:solidFill>
            <a:schemeClr val="bg2"/>
          </a:solidFill>
          <a:ln/>
        </p:spPr>
        <p:txBody>
          <a:bodyPr/>
          <a:lstStyle/>
          <a:p>
            <a:endParaRPr lang="en-US"/>
          </a:p>
        </p:txBody>
      </p:sp>
      <p:sp>
        <p:nvSpPr>
          <p:cNvPr id="6" name="icon circle"/>
          <p:cNvSpPr/>
          <p:nvPr/>
        </p:nvSpPr>
        <p:spPr>
          <a:xfrm>
            <a:off x="822960" y="2057400"/>
            <a:ext cx="731520" cy="731520"/>
          </a:xfrm>
          <a:prstGeom prst="ellipse">
            <a:avLst/>
          </a:prstGeom>
          <a:solidFill>
            <a:schemeClr val="accent1"/>
          </a:solidFill>
          <a:ln/>
        </p:spPr>
        <p:txBody>
          <a:bodyPr/>
          <a:lstStyle/>
          <a:p>
            <a:endParaRPr lang="en-US"/>
          </a:p>
        </p:txBody>
      </p:sp>
      <p:pic>
        <p:nvPicPr>
          <p:cNvPr id="7" name="Image 0" descr="icon"/>
          <p:cNvPicPr>
            <a:picLocks noChangeAspect="1"/>
          </p:cNvPicPr>
          <p:nvPr/>
        </p:nvPicPr>
        <p:blipFill>
          <a:blip r:embed="rId3"/>
          <a:stretch>
            <a:fillRect/>
          </a:stretch>
        </p:blipFill>
        <p:spPr>
          <a:xfrm>
            <a:off x="983894" y="2218334"/>
            <a:ext cx="409651" cy="409651"/>
          </a:xfrm>
          <a:prstGeom prst="rect">
            <a:avLst/>
          </a:prstGeom>
        </p:spPr>
      </p:pic>
      <p:sp>
        <p:nvSpPr>
          <p:cNvPr id="8" name="Text 5"/>
          <p:cNvSpPr txBox="1"/>
          <p:nvPr/>
        </p:nvSpPr>
        <p:spPr>
          <a:xfrm>
            <a:off x="1737360" y="2057400"/>
            <a:ext cx="2286000" cy="731520"/>
          </a:xfrm>
          <a:prstGeom prst="rect">
            <a:avLst/>
          </a:prstGeom>
          <a:noFill/>
          <a:ln/>
        </p:spPr>
        <p:txBody>
          <a:bodyPr wrap="square" lIns="0" tIns="0" rIns="0" bIns="0" rtlCol="0" anchor="ctr"/>
          <a:lstStyle/>
          <a:p>
            <a:pPr marL="0" indent="0">
              <a:buNone/>
            </a:pPr>
            <a:r>
              <a:rPr lang="en-US" sz="1900" b="1" dirty="0">
                <a:solidFill>
                  <a:schemeClr val="accent1"/>
                </a:solidFill>
              </a:rPr>
              <a:t>Critical Illness</a:t>
            </a:r>
            <a:endParaRPr lang="en-US" sz="1900" dirty="0"/>
          </a:p>
        </p:txBody>
      </p:sp>
      <p:sp>
        <p:nvSpPr>
          <p:cNvPr id="9" name="Text 6"/>
          <p:cNvSpPr txBox="1"/>
          <p:nvPr/>
        </p:nvSpPr>
        <p:spPr>
          <a:xfrm>
            <a:off x="822960" y="3063240"/>
            <a:ext cx="3108960" cy="2103120"/>
          </a:xfrm>
          <a:prstGeom prst="rect">
            <a:avLst/>
          </a:prstGeom>
          <a:noFill/>
          <a:ln/>
        </p:spPr>
        <p:txBody>
          <a:bodyPr wrap="square" lIns="0" tIns="0" rIns="0" bIns="0" rtlCol="0" anchor="t"/>
          <a:lstStyle/>
          <a:p>
            <a:pPr marL="0" indent="0">
              <a:buNone/>
            </a:pPr>
            <a:r>
              <a:rPr lang="en-US" sz="1600" dirty="0">
                <a:solidFill>
                  <a:schemeClr val="tx1"/>
                </a:solidFill>
              </a:rPr>
              <a:t>Pays cash benefits when you’re diagnosed with a serious condition, such as a heart attack, end-stage renal failure, or cancer.</a:t>
            </a:r>
            <a:endParaRPr lang="en-US" sz="1600" dirty="0"/>
          </a:p>
        </p:txBody>
      </p:sp>
      <p:sp>
        <p:nvSpPr>
          <p:cNvPr id="10" name="card"/>
          <p:cNvSpPr/>
          <p:nvPr/>
        </p:nvSpPr>
        <p:spPr>
          <a:xfrm>
            <a:off x="4297680" y="1783080"/>
            <a:ext cx="3593592" cy="3611880"/>
          </a:xfrm>
          <a:prstGeom prst="roundRect">
            <a:avLst>
              <a:gd name="adj" fmla="val 2036"/>
            </a:avLst>
          </a:prstGeom>
          <a:solidFill>
            <a:schemeClr val="bg2"/>
          </a:solidFill>
          <a:ln/>
        </p:spPr>
        <p:txBody>
          <a:bodyPr/>
          <a:lstStyle/>
          <a:p>
            <a:endParaRPr lang="en-US"/>
          </a:p>
        </p:txBody>
      </p:sp>
      <p:sp>
        <p:nvSpPr>
          <p:cNvPr id="11" name="icon circle"/>
          <p:cNvSpPr/>
          <p:nvPr/>
        </p:nvSpPr>
        <p:spPr>
          <a:xfrm>
            <a:off x="4572000" y="2057400"/>
            <a:ext cx="731520" cy="731520"/>
          </a:xfrm>
          <a:prstGeom prst="ellipse">
            <a:avLst/>
          </a:prstGeom>
          <a:solidFill>
            <a:schemeClr val="accent2"/>
          </a:solidFill>
          <a:ln/>
        </p:spPr>
        <p:txBody>
          <a:bodyPr/>
          <a:lstStyle/>
          <a:p>
            <a:endParaRPr lang="en-US"/>
          </a:p>
        </p:txBody>
      </p:sp>
      <p:pic>
        <p:nvPicPr>
          <p:cNvPr id="12" name="Image 1" descr="icon"/>
          <p:cNvPicPr>
            <a:picLocks noChangeAspect="1"/>
          </p:cNvPicPr>
          <p:nvPr/>
        </p:nvPicPr>
        <p:blipFill>
          <a:blip r:embed="rId4"/>
          <a:stretch>
            <a:fillRect/>
          </a:stretch>
        </p:blipFill>
        <p:spPr>
          <a:xfrm>
            <a:off x="4732934" y="2218334"/>
            <a:ext cx="409651" cy="409651"/>
          </a:xfrm>
          <a:prstGeom prst="rect">
            <a:avLst/>
          </a:prstGeom>
        </p:spPr>
      </p:pic>
      <p:sp>
        <p:nvSpPr>
          <p:cNvPr id="13" name="Text 9"/>
          <p:cNvSpPr txBox="1"/>
          <p:nvPr/>
        </p:nvSpPr>
        <p:spPr>
          <a:xfrm>
            <a:off x="5486400" y="2057400"/>
            <a:ext cx="2286000" cy="731520"/>
          </a:xfrm>
          <a:prstGeom prst="rect">
            <a:avLst/>
          </a:prstGeom>
          <a:noFill/>
          <a:ln/>
        </p:spPr>
        <p:txBody>
          <a:bodyPr wrap="square" lIns="0" tIns="0" rIns="0" bIns="0" rtlCol="0" anchor="ctr"/>
          <a:lstStyle/>
          <a:p>
            <a:pPr marL="0" indent="0">
              <a:buNone/>
            </a:pPr>
            <a:r>
              <a:rPr lang="en-US" sz="1900" b="1" dirty="0">
                <a:solidFill>
                  <a:schemeClr val="accent1"/>
                </a:solidFill>
              </a:rPr>
              <a:t>Accident</a:t>
            </a:r>
            <a:endParaRPr lang="en-US" sz="1900" dirty="0"/>
          </a:p>
        </p:txBody>
      </p:sp>
      <p:sp>
        <p:nvSpPr>
          <p:cNvPr id="14" name="Text 10"/>
          <p:cNvSpPr txBox="1"/>
          <p:nvPr/>
        </p:nvSpPr>
        <p:spPr>
          <a:xfrm>
            <a:off x="4572000" y="3063240"/>
            <a:ext cx="3108960" cy="2103120"/>
          </a:xfrm>
          <a:prstGeom prst="rect">
            <a:avLst/>
          </a:prstGeom>
          <a:noFill/>
          <a:ln/>
        </p:spPr>
        <p:txBody>
          <a:bodyPr wrap="square" lIns="0" tIns="0" rIns="0" bIns="0" rtlCol="0" anchor="t"/>
          <a:lstStyle/>
          <a:p>
            <a:pPr marL="0" indent="0">
              <a:buNone/>
            </a:pPr>
            <a:r>
              <a:rPr lang="en-US" sz="1600" dirty="0">
                <a:solidFill>
                  <a:schemeClr val="tx1"/>
                </a:solidFill>
              </a:rPr>
              <a:t>Pays cash benefits if you or a covered dependent is injured in a covered accident off the job, no matter what your medical plan covers.</a:t>
            </a:r>
            <a:endParaRPr lang="en-US" sz="1600" dirty="0"/>
          </a:p>
        </p:txBody>
      </p:sp>
      <p:sp>
        <p:nvSpPr>
          <p:cNvPr id="15" name="card"/>
          <p:cNvSpPr/>
          <p:nvPr/>
        </p:nvSpPr>
        <p:spPr>
          <a:xfrm>
            <a:off x="8046720" y="1783080"/>
            <a:ext cx="3593592" cy="3611880"/>
          </a:xfrm>
          <a:prstGeom prst="roundRect">
            <a:avLst>
              <a:gd name="adj" fmla="val 2036"/>
            </a:avLst>
          </a:prstGeom>
          <a:solidFill>
            <a:schemeClr val="bg2"/>
          </a:solidFill>
          <a:ln/>
        </p:spPr>
        <p:txBody>
          <a:bodyPr/>
          <a:lstStyle/>
          <a:p>
            <a:endParaRPr lang="en-US"/>
          </a:p>
        </p:txBody>
      </p:sp>
      <p:sp>
        <p:nvSpPr>
          <p:cNvPr id="16" name="icon circle"/>
          <p:cNvSpPr/>
          <p:nvPr/>
        </p:nvSpPr>
        <p:spPr>
          <a:xfrm>
            <a:off x="8321040" y="2057400"/>
            <a:ext cx="731520" cy="731520"/>
          </a:xfrm>
          <a:prstGeom prst="ellipse">
            <a:avLst/>
          </a:prstGeom>
          <a:solidFill>
            <a:schemeClr val="accent1"/>
          </a:solidFill>
          <a:ln/>
        </p:spPr>
        <p:txBody>
          <a:bodyPr/>
          <a:lstStyle/>
          <a:p>
            <a:endParaRPr lang="en-US"/>
          </a:p>
        </p:txBody>
      </p:sp>
      <p:pic>
        <p:nvPicPr>
          <p:cNvPr id="17" name="Image 2" descr="icon"/>
          <p:cNvPicPr>
            <a:picLocks noChangeAspect="1"/>
          </p:cNvPicPr>
          <p:nvPr/>
        </p:nvPicPr>
        <p:blipFill>
          <a:blip r:embed="rId5"/>
          <a:stretch>
            <a:fillRect/>
          </a:stretch>
        </p:blipFill>
        <p:spPr>
          <a:xfrm>
            <a:off x="8481974" y="2218334"/>
            <a:ext cx="409651" cy="409651"/>
          </a:xfrm>
          <a:prstGeom prst="rect">
            <a:avLst/>
          </a:prstGeom>
        </p:spPr>
      </p:pic>
      <p:sp>
        <p:nvSpPr>
          <p:cNvPr id="18" name="Text 13"/>
          <p:cNvSpPr txBox="1"/>
          <p:nvPr/>
        </p:nvSpPr>
        <p:spPr>
          <a:xfrm>
            <a:off x="9235440" y="2057400"/>
            <a:ext cx="2286000" cy="731520"/>
          </a:xfrm>
          <a:prstGeom prst="rect">
            <a:avLst/>
          </a:prstGeom>
          <a:noFill/>
          <a:ln/>
        </p:spPr>
        <p:txBody>
          <a:bodyPr wrap="square" lIns="0" tIns="0" rIns="0" bIns="0" rtlCol="0" anchor="ctr"/>
          <a:lstStyle/>
          <a:p>
            <a:pPr marL="0" indent="0">
              <a:buNone/>
            </a:pPr>
            <a:r>
              <a:rPr lang="en-US" sz="1900" b="1" dirty="0">
                <a:solidFill>
                  <a:schemeClr val="accent1"/>
                </a:solidFill>
              </a:rPr>
              <a:t>Hospital Indemnity</a:t>
            </a:r>
            <a:endParaRPr lang="en-US" sz="1900" dirty="0"/>
          </a:p>
        </p:txBody>
      </p:sp>
      <p:sp>
        <p:nvSpPr>
          <p:cNvPr id="19" name="Text 14"/>
          <p:cNvSpPr txBox="1"/>
          <p:nvPr/>
        </p:nvSpPr>
        <p:spPr>
          <a:xfrm>
            <a:off x="8321040" y="3063240"/>
            <a:ext cx="3108960" cy="2103120"/>
          </a:xfrm>
          <a:prstGeom prst="rect">
            <a:avLst/>
          </a:prstGeom>
          <a:noFill/>
          <a:ln/>
        </p:spPr>
        <p:txBody>
          <a:bodyPr wrap="square" lIns="0" tIns="0" rIns="0" bIns="0" rtlCol="0" anchor="t"/>
          <a:lstStyle/>
          <a:p>
            <a:pPr marL="0" indent="0">
              <a:buNone/>
            </a:pPr>
            <a:r>
              <a:rPr lang="en-US" sz="1600" dirty="0">
                <a:solidFill>
                  <a:schemeClr val="tx1"/>
                </a:solidFill>
              </a:rPr>
              <a:t>Pays benefits when you have a hospital stay due to an illness, injury, surgery, or delivering a baby.</a:t>
            </a:r>
            <a:endParaRPr lang="en-US" sz="1600" dirty="0"/>
          </a:p>
        </p:txBody>
      </p:sp>
      <p:sp>
        <p:nvSpPr>
          <p:cNvPr id="20" name="Text 15"/>
          <p:cNvSpPr txBox="1"/>
          <p:nvPr/>
        </p:nvSpPr>
        <p:spPr>
          <a:xfrm>
            <a:off x="548640" y="5669280"/>
            <a:ext cx="11091672" cy="320040"/>
          </a:xfrm>
          <a:prstGeom prst="rect">
            <a:avLst/>
          </a:prstGeom>
          <a:noFill/>
          <a:ln/>
        </p:spPr>
        <p:txBody>
          <a:bodyPr wrap="square" lIns="0" tIns="0" rIns="0" bIns="0" rtlCol="0" anchor="ctr"/>
          <a:lstStyle/>
          <a:p>
            <a:pPr marL="0" indent="0">
              <a:buNone/>
            </a:pPr>
            <a:r>
              <a:rPr lang="en-US" sz="1200" dirty="0">
                <a:solidFill>
                  <a:schemeClr val="accent6"/>
                </a:solidFill>
              </a:rPr>
              <a:t>Plan details and rates: www.teradyne.com/benefits and www.teradynevoluntarybenefits.com</a:t>
            </a:r>
            <a:endParaRPr lang="en-US" sz="12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Medical + Supplemental Medical Coverage</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RESOURCES FOR MAXIMIZING VALUE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An example of the power of combined coverage</a:t>
            </a:r>
            <a:endParaRPr lang="en-US" sz="1500" dirty="0"/>
          </a:p>
        </p:txBody>
      </p:sp>
      <p:sp>
        <p:nvSpPr>
          <p:cNvPr id="5" name="card"/>
          <p:cNvSpPr/>
          <p:nvPr/>
        </p:nvSpPr>
        <p:spPr>
          <a:xfrm>
            <a:off x="548640" y="1691640"/>
            <a:ext cx="11091672" cy="1143000"/>
          </a:xfrm>
          <a:prstGeom prst="roundRect">
            <a:avLst>
              <a:gd name="adj" fmla="val 6400"/>
            </a:avLst>
          </a:prstGeom>
          <a:solidFill>
            <a:schemeClr val="bg2"/>
          </a:solidFill>
          <a:ln/>
        </p:spPr>
        <p:txBody>
          <a:bodyPr/>
          <a:lstStyle/>
          <a:p>
            <a:endParaRPr lang="en-US"/>
          </a:p>
        </p:txBody>
      </p:sp>
      <p:sp>
        <p:nvSpPr>
          <p:cNvPr id="6" name="icon circle"/>
          <p:cNvSpPr/>
          <p:nvPr/>
        </p:nvSpPr>
        <p:spPr>
          <a:xfrm>
            <a:off x="777240" y="1920240"/>
            <a:ext cx="640080" cy="640080"/>
          </a:xfrm>
          <a:prstGeom prst="ellipse">
            <a:avLst/>
          </a:prstGeom>
          <a:solidFill>
            <a:schemeClr val="accent1"/>
          </a:solidFill>
          <a:ln/>
        </p:spPr>
        <p:txBody>
          <a:bodyPr/>
          <a:lstStyle/>
          <a:p>
            <a:endParaRPr lang="en-US"/>
          </a:p>
        </p:txBody>
      </p:sp>
      <p:pic>
        <p:nvPicPr>
          <p:cNvPr id="7" name="Image 0" descr="icon"/>
          <p:cNvPicPr>
            <a:picLocks noChangeAspect="1"/>
          </p:cNvPicPr>
          <p:nvPr/>
        </p:nvPicPr>
        <p:blipFill>
          <a:blip r:embed="rId3"/>
          <a:stretch>
            <a:fillRect/>
          </a:stretch>
        </p:blipFill>
        <p:spPr>
          <a:xfrm>
            <a:off x="918058" y="2061058"/>
            <a:ext cx="358445" cy="358445"/>
          </a:xfrm>
          <a:prstGeom prst="rect">
            <a:avLst/>
          </a:prstGeom>
        </p:spPr>
      </p:pic>
      <p:sp>
        <p:nvSpPr>
          <p:cNvPr id="8" name="Text 5"/>
          <p:cNvSpPr txBox="1"/>
          <p:nvPr/>
        </p:nvSpPr>
        <p:spPr>
          <a:xfrm>
            <a:off x="1600200" y="1737360"/>
            <a:ext cx="9875520" cy="1051560"/>
          </a:xfrm>
          <a:prstGeom prst="rect">
            <a:avLst/>
          </a:prstGeom>
          <a:noFill/>
          <a:ln/>
        </p:spPr>
        <p:txBody>
          <a:bodyPr wrap="square" lIns="0" tIns="0" rIns="0" bIns="0" rtlCol="0" anchor="ctr"/>
          <a:lstStyle/>
          <a:p>
            <a:pPr marL="0" indent="0">
              <a:buNone/>
            </a:pPr>
            <a:r>
              <a:rPr lang="en-US" sz="1350" b="1" dirty="0">
                <a:solidFill>
                  <a:schemeClr val="tx1"/>
                </a:solidFill>
              </a:rPr>
              <a:t>Consider Emma: family history of cancer, individual coverage. </a:t>
            </a:r>
            <a:r>
              <a:rPr lang="en-US" sz="1350" dirty="0">
                <a:solidFill>
                  <a:schemeClr val="tx1"/>
                </a:solidFill>
              </a:rPr>
              <a:t>Emma is 32 and healthy, with clear screenings. She wants to be financially ready if she needs treatment, with in-network expenses likely to exceed the out-of-pocket maximum. </a:t>
            </a:r>
            <a:endParaRPr lang="en-US" sz="1350" dirty="0"/>
          </a:p>
          <a:p>
            <a:pPr marL="0" indent="0">
              <a:buNone/>
            </a:pPr>
            <a:r>
              <a:rPr lang="en-US" sz="1350" b="1" dirty="0">
                <a:solidFill>
                  <a:schemeClr val="accent1"/>
                </a:solidFill>
              </a:rPr>
              <a:t>Which is better value if she is diagnosed: the PPO, or the Health Investment Plan HSA plus Critical Illness coverage?</a:t>
            </a:r>
            <a:endParaRPr lang="en-US" sz="135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548640" y="2971800"/>
          <a:ext cx="7406640" cy="2743200"/>
        </p:xfrm>
        <a:graphic>
          <a:graphicData uri="http://schemas.openxmlformats.org/drawingml/2006/table">
            <a:tbl>
              <a:tblPr/>
              <a:tblGrid>
                <a:gridCol w="27432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645920">
                  <a:extLst>
                    <a:ext uri="{9D8B030D-6E8A-4147-A177-3AD203B41FA5}">
                      <a16:colId xmlns:a16="http://schemas.microsoft.com/office/drawing/2014/main" val="20002"/>
                    </a:ext>
                  </a:extLst>
                </a:gridCol>
                <a:gridCol w="1645920">
                  <a:extLst>
                    <a:ext uri="{9D8B030D-6E8A-4147-A177-3AD203B41FA5}">
                      <a16:colId xmlns:a16="http://schemas.microsoft.com/office/drawing/2014/main" val="20003"/>
                    </a:ext>
                  </a:extLst>
                </a:gridCol>
              </a:tblGrid>
              <a:tr h="0">
                <a:tc>
                  <a:txBody>
                    <a:bodyPr/>
                    <a:lstStyle/>
                    <a:p>
                      <a:pPr marL="0" indent="0">
                        <a:buNone/>
                      </a:pPr>
                      <a:endParaRPr lang="en-US" sz="14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400" b="1" dirty="0">
                          <a:solidFill>
                            <a:schemeClr val="bg1"/>
                          </a:solidFill>
                        </a:rPr>
                        <a:t>PPO</a:t>
                      </a:r>
                      <a:endParaRPr lang="en-US" sz="14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400" b="1" dirty="0">
                          <a:solidFill>
                            <a:schemeClr val="bg1"/>
                          </a:solidFill>
                        </a:rPr>
                        <a:t>Health Investment Plan</a:t>
                      </a:r>
                      <a:endParaRPr lang="en-US" sz="14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400" b="1" dirty="0">
                          <a:solidFill>
                            <a:schemeClr val="bg1"/>
                          </a:solidFill>
                        </a:rPr>
                        <a:t>Critical Illness Insurance</a:t>
                      </a:r>
                      <a:endParaRPr lang="en-US" sz="14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marL="0" indent="0">
                        <a:buNone/>
                      </a:pPr>
                      <a:r>
                        <a:rPr lang="en-US" sz="1400" b="1" dirty="0">
                          <a:solidFill>
                            <a:schemeClr val="tx1"/>
                          </a:solidFill>
                        </a:rPr>
                        <a:t>Annual cost of coverage*</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$4,023</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$2,670</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$73**</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400" b="1" dirty="0">
                          <a:solidFill>
                            <a:schemeClr val="tx1"/>
                          </a:solidFill>
                        </a:rPr>
                        <a:t>In-network out-of-pocket maximum</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00" dirty="0">
                          <a:solidFill>
                            <a:schemeClr val="tx1"/>
                          </a:solidFill>
                        </a:rPr>
                        <a:t>$3,000</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00" dirty="0">
                          <a:solidFill>
                            <a:schemeClr val="tx1"/>
                          </a:solidFill>
                        </a:rPr>
                        <a:t>$4,300</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2"/>
                  </a:ext>
                </a:extLst>
              </a:tr>
              <a:tr h="0">
                <a:tc>
                  <a:txBody>
                    <a:bodyPr/>
                    <a:lstStyle/>
                    <a:p>
                      <a:pPr marL="0" indent="0">
                        <a:buNone/>
                      </a:pPr>
                      <a:r>
                        <a:rPr lang="en-US" sz="1400" b="1" dirty="0">
                          <a:solidFill>
                            <a:schemeClr val="tx1"/>
                          </a:solidFill>
                        </a:rPr>
                        <a:t>Less Teradyne’s HSA contribution</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N/A</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00" dirty="0">
                          <a:solidFill>
                            <a:schemeClr val="tx1"/>
                          </a:solidFill>
                        </a:rPr>
                        <a:t>– $800</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indent="0">
                        <a:buNone/>
                      </a:pPr>
                      <a:r>
                        <a:rPr lang="en-US" sz="1400" b="1" dirty="0">
                          <a:solidFill>
                            <a:schemeClr val="tx1"/>
                          </a:solidFill>
                        </a:rPr>
                        <a:t>Critical Illness benefit</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00" dirty="0">
                          <a:solidFill>
                            <a:schemeClr val="tx1"/>
                          </a:solidFill>
                        </a:rPr>
                        <a:t>$15,000 paid to Emma</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4"/>
                  </a:ext>
                </a:extLst>
              </a:tr>
              <a:tr h="0">
                <a:tc>
                  <a:txBody>
                    <a:bodyPr/>
                    <a:lstStyle/>
                    <a:p>
                      <a:pPr marL="0" indent="0">
                        <a:buNone/>
                      </a:pPr>
                      <a:r>
                        <a:rPr lang="en-US" sz="1400" b="1" dirty="0">
                          <a:solidFill>
                            <a:schemeClr val="tx1"/>
                          </a:solidFill>
                        </a:rPr>
                        <a:t>Emma’s net costs</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00" b="1" dirty="0">
                          <a:solidFill>
                            <a:schemeClr val="tx1"/>
                          </a:solidFill>
                        </a:rPr>
                        <a:t>$7,023</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00" b="1" dirty="0">
                          <a:solidFill>
                            <a:schemeClr val="tx1"/>
                          </a:solidFill>
                        </a:rPr>
                        <a:t>$6,170</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00" b="1" dirty="0">
                          <a:solidFill>
                            <a:schemeClr val="tx1"/>
                          </a:solidFill>
                        </a:rPr>
                        <a:t>$73</a:t>
                      </a:r>
                      <a:endParaRPr lang="en-US" sz="14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10" name="card"/>
          <p:cNvSpPr/>
          <p:nvPr/>
        </p:nvSpPr>
        <p:spPr>
          <a:xfrm>
            <a:off x="8183880" y="2971800"/>
            <a:ext cx="3456432" cy="1188720"/>
          </a:xfrm>
          <a:prstGeom prst="roundRect">
            <a:avLst>
              <a:gd name="adj" fmla="val 6154"/>
            </a:avLst>
          </a:prstGeom>
          <a:solidFill>
            <a:schemeClr val="accent2"/>
          </a:solidFill>
          <a:ln/>
        </p:spPr>
        <p:txBody>
          <a:bodyPr/>
          <a:lstStyle/>
          <a:p>
            <a:endParaRPr lang="en-US"/>
          </a:p>
        </p:txBody>
      </p:sp>
      <p:sp>
        <p:nvSpPr>
          <p:cNvPr id="11" name="Text 7"/>
          <p:cNvSpPr txBox="1"/>
          <p:nvPr/>
        </p:nvSpPr>
        <p:spPr>
          <a:xfrm>
            <a:off x="8183880" y="2971800"/>
            <a:ext cx="3456432" cy="1188720"/>
          </a:xfrm>
          <a:prstGeom prst="rect">
            <a:avLst/>
          </a:prstGeom>
          <a:noFill/>
          <a:ln/>
        </p:spPr>
        <p:txBody>
          <a:bodyPr wrap="square" lIns="0" tIns="0" rIns="0" bIns="0" rtlCol="0" anchor="ctr"/>
          <a:lstStyle/>
          <a:p>
            <a:pPr marL="0" indent="0" algn="ctr">
              <a:buNone/>
            </a:pPr>
            <a:r>
              <a:rPr lang="en-US" sz="1400" dirty="0">
                <a:solidFill>
                  <a:schemeClr val="bg1"/>
                </a:solidFill>
              </a:rPr>
              <a:t>HIP + Critical Illness</a:t>
            </a:r>
            <a:endParaRPr lang="en-US" sz="1400" dirty="0"/>
          </a:p>
          <a:p>
            <a:pPr marL="0" indent="0" algn="ctr">
              <a:buNone/>
            </a:pPr>
            <a:r>
              <a:rPr lang="en-US" sz="3000" b="1" dirty="0">
                <a:solidFill>
                  <a:schemeClr val="bg1"/>
                </a:solidFill>
              </a:rPr>
              <a:t>$6,243</a:t>
            </a:r>
            <a:endParaRPr lang="en-US" sz="1400" dirty="0"/>
          </a:p>
        </p:txBody>
      </p:sp>
      <p:sp>
        <p:nvSpPr>
          <p:cNvPr id="12" name="Text 8"/>
          <p:cNvSpPr txBox="1"/>
          <p:nvPr/>
        </p:nvSpPr>
        <p:spPr>
          <a:xfrm>
            <a:off x="8183880" y="4297680"/>
            <a:ext cx="3456432" cy="1188720"/>
          </a:xfrm>
          <a:prstGeom prst="rect">
            <a:avLst/>
          </a:prstGeom>
          <a:noFill/>
          <a:ln/>
        </p:spPr>
        <p:txBody>
          <a:bodyPr wrap="square" lIns="0" tIns="0" rIns="0" bIns="0" rtlCol="0" anchor="t"/>
          <a:lstStyle/>
          <a:p>
            <a:pPr marL="0" indent="0">
              <a:buNone/>
            </a:pPr>
            <a:r>
              <a:rPr lang="en-US" sz="1350" dirty="0">
                <a:solidFill>
                  <a:schemeClr val="tx1"/>
                </a:solidFill>
              </a:rPr>
              <a:t>vs. $7,023 for the PPO alone. And if Emma is diagnosed, the $15,000 Critical Illness benefit could cover 100% of her out-of-pocket costs.</a:t>
            </a:r>
            <a:endParaRPr lang="en-US" sz="1350" dirty="0"/>
          </a:p>
        </p:txBody>
      </p:sp>
      <p:sp>
        <p:nvSpPr>
          <p:cNvPr id="13" name="Text 9"/>
          <p:cNvSpPr txBox="1"/>
          <p:nvPr/>
        </p:nvSpPr>
        <p:spPr>
          <a:xfrm>
            <a:off x="548640" y="5760720"/>
            <a:ext cx="7406640" cy="274320"/>
          </a:xfrm>
          <a:prstGeom prst="rect">
            <a:avLst/>
          </a:prstGeom>
          <a:noFill/>
          <a:ln/>
        </p:spPr>
        <p:txBody>
          <a:bodyPr wrap="square" lIns="0" tIns="0" rIns="0" bIns="0" rtlCol="0" anchor="ctr"/>
          <a:lstStyle/>
          <a:p>
            <a:pPr marL="0" indent="0">
              <a:buNone/>
            </a:pPr>
            <a:r>
              <a:rPr lang="en-US" sz="1000" dirty="0">
                <a:solidFill>
                  <a:schemeClr val="accent6"/>
                </a:solidFill>
              </a:rPr>
              <a:t>*2027 employee cost (26 bi-weekly paychecks).  **Rate shown for a 32-year-old non-smoker.</a:t>
            </a:r>
            <a:endParaRPr lang="en-US" sz="10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Tax-advantaged Accounts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RESOURCES FOR MAXIMIZING VALUE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Pay eligible expenses tax-free with an HSA or FSA</a:t>
            </a:r>
            <a:endParaRPr lang="en-US" sz="15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11091672" cy="3822700"/>
        </p:xfrm>
        <a:graphic>
          <a:graphicData uri="http://schemas.openxmlformats.org/drawingml/2006/table">
            <a:tbl>
              <a:tblPr/>
              <a:tblGrid>
                <a:gridCol w="256032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3474720">
                  <a:extLst>
                    <a:ext uri="{9D8B030D-6E8A-4147-A177-3AD203B41FA5}">
                      <a16:colId xmlns:a16="http://schemas.microsoft.com/office/drawing/2014/main" val="20002"/>
                    </a:ext>
                  </a:extLst>
                </a:gridCol>
                <a:gridCol w="2221992">
                  <a:extLst>
                    <a:ext uri="{9D8B030D-6E8A-4147-A177-3AD203B41FA5}">
                      <a16:colId xmlns:a16="http://schemas.microsoft.com/office/drawing/2014/main" val="20003"/>
                    </a:ext>
                  </a:extLst>
                </a:gridCol>
              </a:tblGrid>
              <a:tr h="0">
                <a:tc>
                  <a:txBody>
                    <a:bodyPr/>
                    <a:lstStyle/>
                    <a:p>
                      <a:pPr marL="0" indent="0">
                        <a:buNone/>
                      </a:pPr>
                      <a:r>
                        <a:rPr lang="en-US" sz="1450" b="1" dirty="0">
                          <a:solidFill>
                            <a:schemeClr val="bg1"/>
                          </a:solidFill>
                        </a:rPr>
                        <a:t>Account</a:t>
                      </a:r>
                      <a:endParaRPr lang="en-US" sz="14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450" b="1" dirty="0">
                          <a:solidFill>
                            <a:schemeClr val="bg1"/>
                          </a:solidFill>
                        </a:rPr>
                        <a:t>Who is eligible?</a:t>
                      </a:r>
                      <a:endParaRPr lang="en-US" sz="14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450" b="1" dirty="0">
                          <a:solidFill>
                            <a:schemeClr val="bg1"/>
                          </a:solidFill>
                        </a:rPr>
                        <a:t>Who contributes?</a:t>
                      </a:r>
                      <a:endParaRPr lang="en-US" sz="14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450" b="1" dirty="0">
                          <a:solidFill>
                            <a:schemeClr val="bg1"/>
                          </a:solidFill>
                        </a:rPr>
                        <a:t>Carryover</a:t>
                      </a:r>
                      <a:endParaRPr lang="en-US" sz="14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marL="0" indent="0">
                        <a:buNone/>
                      </a:pPr>
                      <a:r>
                        <a:rPr lang="en-US" sz="1450" b="1" dirty="0">
                          <a:solidFill>
                            <a:schemeClr val="tx1"/>
                          </a:solidFill>
                        </a:rPr>
                        <a:t>Health Savings Account (HSA)</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50" dirty="0">
                          <a:solidFill>
                            <a:schemeClr val="tx1"/>
                          </a:solidFill>
                        </a:rPr>
                        <a:t>Health Investment Plan with HSA; Kaiser HSA (CA only)</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50" dirty="0">
                          <a:solidFill>
                            <a:schemeClr val="tx1"/>
                          </a:solidFill>
                        </a:rPr>
                        <a:t>Teradyne: $800 individual / $1,600 dependent coverage (deposited by Jan. 15, 2027)</a:t>
                      </a:r>
                      <a:endParaRPr lang="en-US" sz="1450" dirty="0"/>
                    </a:p>
                    <a:p>
                      <a:pPr marL="0" indent="0">
                        <a:buNone/>
                      </a:pPr>
                      <a:r>
                        <a:rPr lang="en-US" sz="1450" dirty="0">
                          <a:solidFill>
                            <a:schemeClr val="tx1"/>
                          </a:solidFill>
                        </a:rPr>
                        <a:t>Employees: balance to IRS max of $4,500 / $9,000 (+$1,000 if 55+)</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50" b="1" dirty="0">
                          <a:solidFill>
                            <a:schemeClr val="accent2"/>
                          </a:solidFill>
                        </a:rPr>
                        <a:t>Unlimited rollover</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450" b="1" dirty="0">
                          <a:solidFill>
                            <a:schemeClr val="tx1"/>
                          </a:solidFill>
                        </a:rPr>
                        <a:t>Health Care FSA</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50" dirty="0">
                          <a:solidFill>
                            <a:schemeClr val="tx1"/>
                          </a:solidFill>
                        </a:rPr>
                        <a:t>PPO, EPO, Kaiser HMO (CA only), and employees who waive coverage</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50" dirty="0">
                          <a:solidFill>
                            <a:schemeClr val="tx1"/>
                          </a:solidFill>
                        </a:rPr>
                        <a:t>Employees only, up to $3,400 for 2027</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50" b="1" dirty="0">
                          <a:solidFill>
                            <a:schemeClr val="tx1"/>
                          </a:solidFill>
                        </a:rPr>
                        <a:t>Rollover up to $680</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2"/>
                  </a:ext>
                </a:extLst>
              </a:tr>
              <a:tr h="0">
                <a:tc>
                  <a:txBody>
                    <a:bodyPr/>
                    <a:lstStyle/>
                    <a:p>
                      <a:pPr marL="0" indent="0">
                        <a:buNone/>
                      </a:pPr>
                      <a:r>
                        <a:rPr lang="en-US" sz="1450" b="1" dirty="0">
                          <a:solidFill>
                            <a:schemeClr val="tx1"/>
                          </a:solidFill>
                        </a:rPr>
                        <a:t>Limited Purpose Health Care FSA (dental and vision only)</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50" dirty="0">
                          <a:solidFill>
                            <a:schemeClr val="tx1"/>
                          </a:solidFill>
                        </a:rPr>
                        <a:t>Health Investment Plan with HSA; Kaiser HSA (CA only)</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50" dirty="0">
                          <a:solidFill>
                            <a:schemeClr val="tx1"/>
                          </a:solidFill>
                        </a:rPr>
                        <a:t>Employees only, up to $3,400 for 2027</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450" b="1" dirty="0">
                          <a:solidFill>
                            <a:schemeClr val="tx1"/>
                          </a:solidFill>
                        </a:rPr>
                        <a:t>Rollover up to $680</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indent="0">
                        <a:buNone/>
                      </a:pPr>
                      <a:r>
                        <a:rPr lang="en-US" sz="1450" b="1" dirty="0">
                          <a:solidFill>
                            <a:schemeClr val="tx1"/>
                          </a:solidFill>
                        </a:rPr>
                        <a:t>Dependent Care FSA (child and elder care)</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50" dirty="0">
                          <a:solidFill>
                            <a:schemeClr val="tx1"/>
                          </a:solidFill>
                        </a:rPr>
                        <a:t>All employees</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50" dirty="0">
                          <a:solidFill>
                            <a:schemeClr val="tx1"/>
                          </a:solidFill>
                        </a:rPr>
                        <a:t>Employees only, up to $7,500 for 2027</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450" b="1" dirty="0">
                          <a:solidFill>
                            <a:schemeClr val="tx1"/>
                          </a:solidFill>
                        </a:rPr>
                        <a:t>Grace period: incur 2027 expenses through March 15, 2028</a:t>
                      </a:r>
                      <a:endParaRPr lang="en-US" sz="14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4"/>
                  </a:ext>
                </a:extLst>
              </a:tr>
            </a:tbl>
          </a:graphicData>
        </a:graphic>
      </p:graphicFrame>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2027 HSA Plan Details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HEALTH INVESTMENT PLAN</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Your Fidelity HSA is a portable, tax-exempt account that’s yours to keep</a:t>
            </a:r>
            <a:endParaRPr lang="en-US" sz="1500" dirty="0"/>
          </a:p>
        </p:txBody>
      </p:sp>
      <p:graphicFrame>
        <p:nvGraphicFramePr>
          <p:cNvPr id="18"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5440680" cy="2461260"/>
        </p:xfrm>
        <a:graphic>
          <a:graphicData uri="http://schemas.openxmlformats.org/drawingml/2006/table">
            <a:tbl>
              <a:tblPr/>
              <a:tblGrid>
                <a:gridCol w="24231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tblGrid>
              <a:tr h="0">
                <a:tc>
                  <a:txBody>
                    <a:bodyPr/>
                    <a:lstStyle/>
                    <a:p>
                      <a:pPr marL="0" indent="0">
                        <a:buNone/>
                      </a:pPr>
                      <a:r>
                        <a:rPr lang="en-US" sz="1350" b="1" dirty="0">
                          <a:solidFill>
                            <a:schemeClr val="bg1"/>
                          </a:solidFill>
                        </a:rPr>
                        <a:t>Health Investment Plan with HSA</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Individual</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Indiv. + One</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Family</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marL="0" indent="0">
                        <a:buNone/>
                      </a:pPr>
                      <a:r>
                        <a:rPr lang="en-US" sz="1350" b="1" dirty="0">
                          <a:solidFill>
                            <a:schemeClr val="tx1"/>
                          </a:solidFill>
                        </a:rPr>
                        <a:t>Calendar Year Deductible</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$1,750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$3,500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$3,500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350" b="1" dirty="0">
                          <a:solidFill>
                            <a:schemeClr val="tx1"/>
                          </a:solidFill>
                        </a:rPr>
                        <a:t>Out-of-Pocket Maximum**</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$4,300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$8,550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$8,550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2"/>
                  </a:ext>
                </a:extLst>
              </a:tr>
              <a:tr h="0">
                <a:tc>
                  <a:txBody>
                    <a:bodyPr/>
                    <a:lstStyle/>
                    <a:p>
                      <a:pPr marL="0" indent="0">
                        <a:buNone/>
                      </a:pPr>
                      <a:r>
                        <a:rPr lang="en-US" sz="1350" b="1" dirty="0">
                          <a:solidFill>
                            <a:schemeClr val="tx1"/>
                          </a:solidFill>
                        </a:rPr>
                        <a:t>Employer Contribution</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$800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$1,600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$1,600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indent="0">
                        <a:buNone/>
                      </a:pPr>
                      <a:r>
                        <a:rPr lang="en-US" sz="1350" b="1" dirty="0">
                          <a:solidFill>
                            <a:schemeClr val="tx1"/>
                          </a:solidFill>
                        </a:rPr>
                        <a:t>Employee Contribution</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Up to $3,700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Up to $7,400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Up to $7,400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4"/>
                  </a:ext>
                </a:extLst>
              </a:tr>
              <a:tr h="0">
                <a:tc>
                  <a:txBody>
                    <a:bodyPr/>
                    <a:lstStyle/>
                    <a:p>
                      <a:pPr marL="0" indent="0">
                        <a:buNone/>
                      </a:pPr>
                      <a:r>
                        <a:rPr lang="en-US" sz="1350" b="1" dirty="0">
                          <a:solidFill>
                            <a:schemeClr val="tx1"/>
                          </a:solidFill>
                        </a:rPr>
                        <a:t>Total combined contribution limit*</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$4,500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$9,000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$9,000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graphicFrame>
        <p:nvGraphicFramePr>
          <p:cNvPr id="35" name="Table 1"/>
          <p:cNvGraphicFramePr>
            <a:graphicFrameLocks noGrp="1"/>
          </p:cNvGraphicFramePr>
          <p:nvPr>
            <p:extLst>
              <p:ext uri="{D42A27DB-BD31-4B8C-83A1-F6EECF244321}">
                <p14:modId xmlns:p14="http://schemas.microsoft.com/office/powerpoint/2010/main" val="1579011935"/>
              </p:ext>
            </p:extLst>
          </p:nvPr>
        </p:nvGraphicFramePr>
        <p:xfrm>
          <a:off x="6199632" y="1737360"/>
          <a:ext cx="5440680" cy="2461260"/>
        </p:xfrm>
        <a:graphic>
          <a:graphicData uri="http://schemas.openxmlformats.org/drawingml/2006/table">
            <a:tbl>
              <a:tblPr/>
              <a:tblGrid>
                <a:gridCol w="242316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005840">
                  <a:extLst>
                    <a:ext uri="{9D8B030D-6E8A-4147-A177-3AD203B41FA5}">
                      <a16:colId xmlns:a16="http://schemas.microsoft.com/office/drawing/2014/main" val="20003"/>
                    </a:ext>
                  </a:extLst>
                </a:gridCol>
              </a:tblGrid>
              <a:tr h="0">
                <a:tc>
                  <a:txBody>
                    <a:bodyPr/>
                    <a:lstStyle/>
                    <a:p>
                      <a:pPr marL="0" indent="0">
                        <a:buNone/>
                      </a:pPr>
                      <a:r>
                        <a:rPr lang="en-US" sz="1350" b="1" dirty="0">
                          <a:solidFill>
                            <a:schemeClr val="bg1"/>
                          </a:solidFill>
                        </a:rPr>
                        <a:t>Kaiser HSA (CA only)</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Individual</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Indiv. + One</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350" b="1" dirty="0">
                          <a:solidFill>
                            <a:schemeClr val="bg1"/>
                          </a:solidFill>
                        </a:rPr>
                        <a:t>Family</a:t>
                      </a:r>
                      <a:endParaRPr lang="en-US" sz="135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marL="0" indent="0">
                        <a:buNone/>
                      </a:pPr>
                      <a:r>
                        <a:rPr lang="en-US" sz="1350" b="1" dirty="0">
                          <a:solidFill>
                            <a:schemeClr val="tx1"/>
                          </a:solidFill>
                        </a:rPr>
                        <a:t>Calendar Year Deductible***</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$1,750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$3,500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$3,500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350" b="1" dirty="0">
                          <a:solidFill>
                            <a:schemeClr val="tx1"/>
                          </a:solidFill>
                        </a:rPr>
                        <a:t>Out-of-Pocket Maximum</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$3,400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$6,800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$6,800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2"/>
                  </a:ext>
                </a:extLst>
              </a:tr>
              <a:tr h="0">
                <a:tc>
                  <a:txBody>
                    <a:bodyPr/>
                    <a:lstStyle/>
                    <a:p>
                      <a:pPr marL="0" indent="0">
                        <a:buNone/>
                      </a:pPr>
                      <a:r>
                        <a:rPr lang="en-US" sz="1350" b="1" dirty="0">
                          <a:solidFill>
                            <a:schemeClr val="tx1"/>
                          </a:solidFill>
                        </a:rPr>
                        <a:t>Employer Contribution</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$800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$1,600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$1,600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indent="0">
                        <a:buNone/>
                      </a:pPr>
                      <a:r>
                        <a:rPr lang="en-US" sz="1350" b="1" dirty="0">
                          <a:solidFill>
                            <a:schemeClr val="tx1"/>
                          </a:solidFill>
                        </a:rPr>
                        <a:t>Employee Contribution</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Up to $3,700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Up to $7,400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350" dirty="0">
                          <a:solidFill>
                            <a:schemeClr val="tx1"/>
                          </a:solidFill>
                        </a:rPr>
                        <a:t>Up to $7,400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4"/>
                  </a:ext>
                </a:extLst>
              </a:tr>
              <a:tr h="0">
                <a:tc>
                  <a:txBody>
                    <a:bodyPr/>
                    <a:lstStyle/>
                    <a:p>
                      <a:pPr marL="0" indent="0">
                        <a:buNone/>
                      </a:pPr>
                      <a:r>
                        <a:rPr lang="en-US" sz="1350" b="1" dirty="0">
                          <a:solidFill>
                            <a:schemeClr val="tx1"/>
                          </a:solidFill>
                        </a:rPr>
                        <a:t>Total combined contribution limit*</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$4,500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$9,000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350" dirty="0">
                          <a:solidFill>
                            <a:schemeClr val="tx1"/>
                          </a:solidFill>
                        </a:rPr>
                        <a:t>$9,000</a:t>
                      </a:r>
                      <a:endParaRPr lang="en-US" sz="135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bl>
          </a:graphicData>
        </a:graphic>
      </p:graphicFrame>
      <p:sp>
        <p:nvSpPr>
          <p:cNvPr id="7" name="Text 3"/>
          <p:cNvSpPr txBox="1"/>
          <p:nvPr/>
        </p:nvSpPr>
        <p:spPr>
          <a:xfrm>
            <a:off x="548640" y="4343400"/>
            <a:ext cx="11091672" cy="594360"/>
          </a:xfrm>
          <a:prstGeom prst="rect">
            <a:avLst/>
          </a:prstGeom>
          <a:noFill/>
          <a:ln/>
        </p:spPr>
        <p:txBody>
          <a:bodyPr wrap="square" lIns="0" tIns="0" rIns="0" bIns="0" rtlCol="0" anchor="ctr"/>
          <a:lstStyle/>
          <a:p>
            <a:pPr marL="0" indent="0">
              <a:buNone/>
            </a:pPr>
            <a:r>
              <a:rPr lang="en-US" sz="1100" dirty="0">
                <a:solidFill>
                  <a:schemeClr val="accent6"/>
                </a:solidFill>
              </a:rPr>
              <a:t>*Up from $4,400 / $8,750 in 2026. Catch-up for members 55+: $1,000 (until age 65). **Embedded out-of-pocket max of $4,300 per family member for Individual Plus One and Family tiers. ***Each member’s deductible in a family of two or more cannot exceed $3,500.</a:t>
            </a:r>
            <a:endParaRPr lang="en-US" sz="1100" dirty="0"/>
          </a:p>
        </p:txBody>
      </p:sp>
      <p:sp>
        <p:nvSpPr>
          <p:cNvPr id="8" name="card"/>
          <p:cNvSpPr/>
          <p:nvPr/>
        </p:nvSpPr>
        <p:spPr>
          <a:xfrm>
            <a:off x="548640" y="5074920"/>
            <a:ext cx="11091672" cy="868680"/>
          </a:xfrm>
          <a:prstGeom prst="roundRect">
            <a:avLst>
              <a:gd name="adj" fmla="val 8421"/>
            </a:avLst>
          </a:prstGeom>
          <a:solidFill>
            <a:schemeClr val="bg2"/>
          </a:solidFill>
          <a:ln/>
        </p:spPr>
        <p:txBody>
          <a:bodyPr/>
          <a:lstStyle/>
          <a:p>
            <a:endParaRPr lang="en-US"/>
          </a:p>
        </p:txBody>
      </p:sp>
      <p:sp>
        <p:nvSpPr>
          <p:cNvPr id="9" name="icon circle"/>
          <p:cNvSpPr/>
          <p:nvPr/>
        </p:nvSpPr>
        <p:spPr>
          <a:xfrm>
            <a:off x="777240" y="5221224"/>
            <a:ext cx="566928" cy="566928"/>
          </a:xfrm>
          <a:prstGeom prst="ellipse">
            <a:avLst/>
          </a:prstGeom>
          <a:solidFill>
            <a:schemeClr val="accent2"/>
          </a:solidFill>
          <a:ln/>
        </p:spPr>
        <p:txBody>
          <a:bodyPr/>
          <a:lstStyle/>
          <a:p>
            <a:endParaRPr lang="en-US"/>
          </a:p>
        </p:txBody>
      </p:sp>
      <p:pic>
        <p:nvPicPr>
          <p:cNvPr id="10" name="Image 0" descr="icon"/>
          <p:cNvPicPr>
            <a:picLocks noChangeAspect="1"/>
          </p:cNvPicPr>
          <p:nvPr/>
        </p:nvPicPr>
        <p:blipFill>
          <a:blip r:embed="rId3"/>
          <a:stretch>
            <a:fillRect/>
          </a:stretch>
        </p:blipFill>
        <p:spPr>
          <a:xfrm>
            <a:off x="901964" y="5345948"/>
            <a:ext cx="317480" cy="317480"/>
          </a:xfrm>
          <a:prstGeom prst="rect">
            <a:avLst/>
          </a:prstGeom>
        </p:spPr>
      </p:pic>
      <p:sp>
        <p:nvSpPr>
          <p:cNvPr id="11" name="Text 6"/>
          <p:cNvSpPr txBox="1"/>
          <p:nvPr/>
        </p:nvSpPr>
        <p:spPr>
          <a:xfrm>
            <a:off x="1508760" y="5074920"/>
            <a:ext cx="9966960" cy="868680"/>
          </a:xfrm>
          <a:prstGeom prst="rect">
            <a:avLst/>
          </a:prstGeom>
          <a:noFill/>
          <a:ln/>
        </p:spPr>
        <p:txBody>
          <a:bodyPr wrap="square" lIns="0" tIns="0" rIns="0" bIns="0" rtlCol="0" anchor="ctr"/>
          <a:lstStyle/>
          <a:p>
            <a:pPr marL="0" indent="0">
              <a:buNone/>
            </a:pPr>
            <a:r>
              <a:rPr lang="en-US" sz="1350" b="1" dirty="0">
                <a:solidFill>
                  <a:schemeClr val="tx1"/>
                </a:solidFill>
              </a:rPr>
              <a:t>Teradyne front-loads its 2027 HSA contribution by January 15, 2027. </a:t>
            </a:r>
            <a:r>
              <a:rPr lang="en-US" sz="1350" dirty="0">
                <a:solidFill>
                  <a:schemeClr val="tx1"/>
                </a:solidFill>
              </a:rPr>
              <a:t>Fidelity estimates a 65-year-old retiring this year needs about $185,000 for medical expenses in retirement. An HSA helps you save for it.</a:t>
            </a:r>
            <a:endParaRPr lang="en-US" sz="135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Fitness and Weight Loss Reimbursements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WELLNESS RESOURCES AND MORE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For those enrolled in a Blue Cross Blue Shield medical plan</a:t>
            </a:r>
            <a:endParaRPr lang="en-US" sz="1500" dirty="0"/>
          </a:p>
        </p:txBody>
      </p:sp>
      <p:sp>
        <p:nvSpPr>
          <p:cNvPr id="5" name="card"/>
          <p:cNvSpPr/>
          <p:nvPr/>
        </p:nvSpPr>
        <p:spPr>
          <a:xfrm>
            <a:off x="548640" y="1737360"/>
            <a:ext cx="5449824" cy="640080"/>
          </a:xfrm>
          <a:prstGeom prst="roundRect">
            <a:avLst>
              <a:gd name="adj" fmla="val 11429"/>
            </a:avLst>
          </a:prstGeom>
          <a:solidFill>
            <a:schemeClr val="accent1"/>
          </a:solidFill>
          <a:ln/>
        </p:spPr>
        <p:txBody>
          <a:bodyPr/>
          <a:lstStyle/>
          <a:p>
            <a:endParaRPr lang="en-US"/>
          </a:p>
        </p:txBody>
      </p:sp>
      <p:pic>
        <p:nvPicPr>
          <p:cNvPr id="6" name="Image 0" descr="/tmp/d/a/ic041.png"/>
          <p:cNvPicPr>
            <a:picLocks noChangeAspect="1"/>
          </p:cNvPicPr>
          <p:nvPr/>
        </p:nvPicPr>
        <p:blipFill>
          <a:blip r:embed="rId3"/>
          <a:stretch>
            <a:fillRect/>
          </a:stretch>
        </p:blipFill>
        <p:spPr>
          <a:xfrm>
            <a:off x="777240" y="1874520"/>
            <a:ext cx="365760" cy="365760"/>
          </a:xfrm>
          <a:prstGeom prst="rect">
            <a:avLst/>
          </a:prstGeom>
        </p:spPr>
      </p:pic>
      <p:sp>
        <p:nvSpPr>
          <p:cNvPr id="7" name="Text 4"/>
          <p:cNvSpPr txBox="1"/>
          <p:nvPr/>
        </p:nvSpPr>
        <p:spPr>
          <a:xfrm>
            <a:off x="1325880" y="1737360"/>
            <a:ext cx="4572000" cy="640080"/>
          </a:xfrm>
          <a:prstGeom prst="rect">
            <a:avLst/>
          </a:prstGeom>
          <a:noFill/>
          <a:ln/>
        </p:spPr>
        <p:txBody>
          <a:bodyPr wrap="square" lIns="0" tIns="0" rIns="0" bIns="0" rtlCol="0" anchor="ctr"/>
          <a:lstStyle/>
          <a:p>
            <a:pPr marL="0" indent="0">
              <a:buNone/>
            </a:pPr>
            <a:r>
              <a:rPr lang="en-US" sz="1700" b="1" dirty="0">
                <a:solidFill>
                  <a:schemeClr val="bg1"/>
                </a:solidFill>
              </a:rPr>
              <a:t>Qualified Fitness Program</a:t>
            </a:r>
            <a:endParaRPr lang="en-US" sz="1700" dirty="0"/>
          </a:p>
        </p:txBody>
      </p:sp>
      <p:sp>
        <p:nvSpPr>
          <p:cNvPr id="8" name="Text 5"/>
          <p:cNvSpPr txBox="1"/>
          <p:nvPr/>
        </p:nvSpPr>
        <p:spPr>
          <a:xfrm>
            <a:off x="640080" y="2514600"/>
            <a:ext cx="5266944" cy="2194560"/>
          </a:xfrm>
          <a:prstGeom prst="rect">
            <a:avLst/>
          </a:prstGeom>
          <a:noFill/>
          <a:ln/>
        </p:spPr>
        <p:txBody>
          <a:bodyPr wrap="square" lIns="0" tIns="0" rIns="0" bIns="0" rtlCol="0" anchor="t"/>
          <a:lstStyle/>
          <a:p>
            <a:pPr marL="0" indent="0">
              <a:spcAft>
                <a:spcPts val="600"/>
              </a:spcAft>
              <a:buNone/>
            </a:pPr>
            <a:r>
              <a:rPr lang="en-US" sz="1400" b="1" dirty="0">
                <a:solidFill>
                  <a:schemeClr val="tx1"/>
                </a:solidFill>
              </a:rPr>
              <a:t>Receive up to $150 annually for:</a:t>
            </a:r>
            <a:endParaRPr lang="en-US" sz="1400" dirty="0"/>
          </a:p>
          <a:p>
            <a:pPr marL="177800" indent="-177800">
              <a:spcAft>
                <a:spcPts val="400"/>
              </a:spcAft>
              <a:buSzPct val="100000"/>
              <a:buChar char="•"/>
            </a:pPr>
            <a:r>
              <a:rPr lang="en-US" sz="1400" dirty="0">
                <a:solidFill>
                  <a:schemeClr val="tx1"/>
                </a:solidFill>
              </a:rPr>
              <a:t>Full-service health club with cardio and strength equipment</a:t>
            </a:r>
            <a:endParaRPr lang="en-US" sz="1400" dirty="0"/>
          </a:p>
          <a:p>
            <a:pPr marL="177800" indent="-177800">
              <a:spcAft>
                <a:spcPts val="400"/>
              </a:spcAft>
              <a:buSzPct val="100000"/>
              <a:buChar char="•"/>
            </a:pPr>
            <a:r>
              <a:rPr lang="en-US" sz="1400" dirty="0">
                <a:solidFill>
                  <a:schemeClr val="tx1"/>
                </a:solidFill>
              </a:rPr>
              <a:t>Fitness studio classes (yoga, Pilates, Zumba®, spinning, and more)</a:t>
            </a:r>
            <a:endParaRPr lang="en-US" sz="1400" dirty="0"/>
          </a:p>
          <a:p>
            <a:pPr marL="177800" indent="-177800">
              <a:spcAft>
                <a:spcPts val="400"/>
              </a:spcAft>
              <a:buSzPct val="100000"/>
              <a:buChar char="•"/>
            </a:pPr>
            <a:r>
              <a:rPr lang="en-US" sz="1400" dirty="0">
                <a:solidFill>
                  <a:schemeClr val="tx1"/>
                </a:solidFill>
              </a:rPr>
              <a:t>Home cardio and strength-training equipment</a:t>
            </a:r>
            <a:endParaRPr lang="en-US" sz="1400" dirty="0"/>
          </a:p>
          <a:p>
            <a:pPr marL="177800" indent="-177800">
              <a:spcAft>
                <a:spcPts val="400"/>
              </a:spcAft>
              <a:buSzPct val="100000"/>
              <a:buChar char="•"/>
            </a:pPr>
            <a:r>
              <a:rPr lang="en-US" sz="1400" dirty="0">
                <a:solidFill>
                  <a:schemeClr val="tx1"/>
                </a:solidFill>
              </a:rPr>
              <a:t>Online fitness memberships and classes</a:t>
            </a:r>
            <a:endParaRPr lang="en-US" sz="1400" dirty="0"/>
          </a:p>
        </p:txBody>
      </p:sp>
      <p:sp>
        <p:nvSpPr>
          <p:cNvPr id="9" name="card"/>
          <p:cNvSpPr/>
          <p:nvPr/>
        </p:nvSpPr>
        <p:spPr>
          <a:xfrm>
            <a:off x="548640" y="4800600"/>
            <a:ext cx="5449824" cy="914400"/>
          </a:xfrm>
          <a:prstGeom prst="roundRect">
            <a:avLst>
              <a:gd name="adj" fmla="val 8000"/>
            </a:avLst>
          </a:prstGeom>
          <a:solidFill>
            <a:schemeClr val="bg2"/>
          </a:solidFill>
          <a:ln/>
        </p:spPr>
        <p:txBody>
          <a:bodyPr/>
          <a:lstStyle/>
          <a:p>
            <a:endParaRPr lang="en-US"/>
          </a:p>
        </p:txBody>
      </p:sp>
      <p:sp>
        <p:nvSpPr>
          <p:cNvPr id="10" name="Text 7"/>
          <p:cNvSpPr txBox="1"/>
          <p:nvPr/>
        </p:nvSpPr>
        <p:spPr>
          <a:xfrm>
            <a:off x="731520" y="4800600"/>
            <a:ext cx="5084064" cy="914400"/>
          </a:xfrm>
          <a:prstGeom prst="rect">
            <a:avLst/>
          </a:prstGeom>
          <a:noFill/>
          <a:ln/>
        </p:spPr>
        <p:txBody>
          <a:bodyPr wrap="square" lIns="0" tIns="0" rIns="0" bIns="0" rtlCol="0" anchor="ctr"/>
          <a:lstStyle/>
          <a:p>
            <a:pPr marL="0" indent="0">
              <a:buNone/>
            </a:pPr>
            <a:r>
              <a:rPr lang="en-US" sz="1100" dirty="0">
                <a:solidFill>
                  <a:schemeClr val="accent6"/>
                </a:solidFill>
              </a:rPr>
              <a:t>Excludes personal trainers, initiation/termination fees, gymnastics, tennis, pool-only facilities, martial arts, dance, country/social clubs, sports teams.</a:t>
            </a:r>
            <a:endParaRPr lang="en-US" sz="1100" dirty="0"/>
          </a:p>
        </p:txBody>
      </p:sp>
      <p:sp>
        <p:nvSpPr>
          <p:cNvPr id="11" name="card"/>
          <p:cNvSpPr/>
          <p:nvPr/>
        </p:nvSpPr>
        <p:spPr>
          <a:xfrm>
            <a:off x="6190488" y="1737360"/>
            <a:ext cx="5449824" cy="640080"/>
          </a:xfrm>
          <a:prstGeom prst="roundRect">
            <a:avLst>
              <a:gd name="adj" fmla="val 11429"/>
            </a:avLst>
          </a:prstGeom>
          <a:solidFill>
            <a:schemeClr val="accent2"/>
          </a:solidFill>
          <a:ln/>
        </p:spPr>
        <p:txBody>
          <a:bodyPr/>
          <a:lstStyle/>
          <a:p>
            <a:endParaRPr lang="en-US"/>
          </a:p>
        </p:txBody>
      </p:sp>
      <p:pic>
        <p:nvPicPr>
          <p:cNvPr id="12" name="Image 1" descr="/tmp/d/a/ic078.png"/>
          <p:cNvPicPr>
            <a:picLocks noChangeAspect="1"/>
          </p:cNvPicPr>
          <p:nvPr/>
        </p:nvPicPr>
        <p:blipFill>
          <a:blip r:embed="rId4"/>
          <a:stretch>
            <a:fillRect/>
          </a:stretch>
        </p:blipFill>
        <p:spPr>
          <a:xfrm>
            <a:off x="6419088" y="1874520"/>
            <a:ext cx="365760" cy="365760"/>
          </a:xfrm>
          <a:prstGeom prst="rect">
            <a:avLst/>
          </a:prstGeom>
        </p:spPr>
      </p:pic>
      <p:sp>
        <p:nvSpPr>
          <p:cNvPr id="13" name="Text 9"/>
          <p:cNvSpPr txBox="1"/>
          <p:nvPr/>
        </p:nvSpPr>
        <p:spPr>
          <a:xfrm>
            <a:off x="6967728" y="1737360"/>
            <a:ext cx="4572000" cy="640080"/>
          </a:xfrm>
          <a:prstGeom prst="rect">
            <a:avLst/>
          </a:prstGeom>
          <a:noFill/>
          <a:ln/>
        </p:spPr>
        <p:txBody>
          <a:bodyPr wrap="square" lIns="0" tIns="0" rIns="0" bIns="0" rtlCol="0" anchor="ctr"/>
          <a:lstStyle/>
          <a:p>
            <a:pPr marL="0" indent="0">
              <a:buNone/>
            </a:pPr>
            <a:r>
              <a:rPr lang="en-US" sz="1700" b="1" dirty="0">
                <a:solidFill>
                  <a:schemeClr val="bg1"/>
                </a:solidFill>
              </a:rPr>
              <a:t>Qualified Weight Loss Program</a:t>
            </a:r>
            <a:endParaRPr lang="en-US" sz="1700" dirty="0"/>
          </a:p>
        </p:txBody>
      </p:sp>
      <p:sp>
        <p:nvSpPr>
          <p:cNvPr id="14" name="Text 10"/>
          <p:cNvSpPr txBox="1"/>
          <p:nvPr/>
        </p:nvSpPr>
        <p:spPr>
          <a:xfrm>
            <a:off x="6281928" y="2514600"/>
            <a:ext cx="5266944" cy="2194560"/>
          </a:xfrm>
          <a:prstGeom prst="rect">
            <a:avLst/>
          </a:prstGeom>
          <a:noFill/>
          <a:ln/>
        </p:spPr>
        <p:txBody>
          <a:bodyPr wrap="square" lIns="0" tIns="0" rIns="0" bIns="0" rtlCol="0" anchor="t"/>
          <a:lstStyle/>
          <a:p>
            <a:pPr marL="0" indent="0">
              <a:spcAft>
                <a:spcPts val="600"/>
              </a:spcAft>
              <a:buNone/>
            </a:pPr>
            <a:r>
              <a:rPr lang="en-US" sz="1400" b="1" dirty="0">
                <a:solidFill>
                  <a:schemeClr val="tx1"/>
                </a:solidFill>
              </a:rPr>
              <a:t>Receive up to $150 annually for:</a:t>
            </a:r>
            <a:endParaRPr lang="en-US" sz="1400" dirty="0"/>
          </a:p>
          <a:p>
            <a:pPr marL="177800" indent="-177800">
              <a:spcAft>
                <a:spcPts val="400"/>
              </a:spcAft>
              <a:buSzPct val="100000"/>
              <a:buChar char="•"/>
            </a:pPr>
            <a:r>
              <a:rPr lang="en-US" sz="1400" dirty="0">
                <a:solidFill>
                  <a:schemeClr val="tx1"/>
                </a:solidFill>
              </a:rPr>
              <a:t>Weight Watchers® in person or online</a:t>
            </a:r>
            <a:endParaRPr lang="en-US" sz="1400" dirty="0"/>
          </a:p>
          <a:p>
            <a:pPr marL="177800" indent="-177800">
              <a:spcAft>
                <a:spcPts val="400"/>
              </a:spcAft>
              <a:buSzPct val="100000"/>
              <a:buChar char="•"/>
            </a:pPr>
            <a:r>
              <a:rPr lang="en-US" sz="1400" dirty="0">
                <a:solidFill>
                  <a:schemeClr val="tx1"/>
                </a:solidFill>
              </a:rPr>
              <a:t>Hospital-based programs</a:t>
            </a:r>
            <a:endParaRPr lang="en-US" sz="1400" dirty="0"/>
          </a:p>
          <a:p>
            <a:pPr marL="177800" indent="-177800">
              <a:spcAft>
                <a:spcPts val="400"/>
              </a:spcAft>
              <a:buSzPct val="100000"/>
              <a:buChar char="•"/>
            </a:pPr>
            <a:r>
              <a:rPr lang="en-US" sz="1400" dirty="0">
                <a:solidFill>
                  <a:schemeClr val="tx1"/>
                </a:solidFill>
              </a:rPr>
              <a:t>Non-hospital programs combining healthy eating, exercise, and coaching with certified health professionals</a:t>
            </a:r>
            <a:endParaRPr lang="en-US" sz="1400" dirty="0"/>
          </a:p>
        </p:txBody>
      </p:sp>
      <p:sp>
        <p:nvSpPr>
          <p:cNvPr id="15" name="card"/>
          <p:cNvSpPr/>
          <p:nvPr/>
        </p:nvSpPr>
        <p:spPr>
          <a:xfrm>
            <a:off x="6190488" y="4800600"/>
            <a:ext cx="5449824" cy="914400"/>
          </a:xfrm>
          <a:prstGeom prst="roundRect">
            <a:avLst>
              <a:gd name="adj" fmla="val 8000"/>
            </a:avLst>
          </a:prstGeom>
          <a:solidFill>
            <a:schemeClr val="bg2"/>
          </a:solidFill>
          <a:ln/>
        </p:spPr>
        <p:txBody>
          <a:bodyPr/>
          <a:lstStyle/>
          <a:p>
            <a:endParaRPr lang="en-US"/>
          </a:p>
        </p:txBody>
      </p:sp>
      <p:sp>
        <p:nvSpPr>
          <p:cNvPr id="16" name="Text 12"/>
          <p:cNvSpPr txBox="1"/>
          <p:nvPr/>
        </p:nvSpPr>
        <p:spPr>
          <a:xfrm>
            <a:off x="6373368" y="4800600"/>
            <a:ext cx="5084064" cy="914400"/>
          </a:xfrm>
          <a:prstGeom prst="rect">
            <a:avLst/>
          </a:prstGeom>
          <a:noFill/>
          <a:ln/>
        </p:spPr>
        <p:txBody>
          <a:bodyPr wrap="square" lIns="0" tIns="0" rIns="0" bIns="0" rtlCol="0" anchor="ctr"/>
          <a:lstStyle/>
          <a:p>
            <a:pPr marL="0" indent="0">
              <a:buNone/>
            </a:pPr>
            <a:r>
              <a:rPr lang="en-US" sz="1100" dirty="0">
                <a:solidFill>
                  <a:schemeClr val="accent6"/>
                </a:solidFill>
              </a:rPr>
              <a:t>Excludes initiation/termination fees, food, supplements, books, scales, exercise equipment, and individual nutrition counseling.</a:t>
            </a:r>
            <a:endParaRPr lang="en-US" sz="1100" dirty="0"/>
          </a:p>
        </p:txBody>
      </p:sp>
      <p:sp>
        <p:nvSpPr>
          <p:cNvPr id="17" name="Text 13"/>
          <p:cNvSpPr txBox="1"/>
          <p:nvPr/>
        </p:nvSpPr>
        <p:spPr>
          <a:xfrm>
            <a:off x="548640" y="5806440"/>
            <a:ext cx="11091672" cy="320040"/>
          </a:xfrm>
          <a:prstGeom prst="rect">
            <a:avLst/>
          </a:prstGeom>
          <a:noFill/>
          <a:ln/>
        </p:spPr>
        <p:txBody>
          <a:bodyPr wrap="square" lIns="0" tIns="0" rIns="0" bIns="0" rtlCol="0" anchor="ctr"/>
          <a:lstStyle/>
          <a:p>
            <a:pPr marL="0" indent="0">
              <a:buNone/>
            </a:pPr>
            <a:r>
              <a:rPr lang="en-US" sz="1100" dirty="0">
                <a:solidFill>
                  <a:schemeClr val="accent6"/>
                </a:solidFill>
              </a:rPr>
              <a:t>Reimbursement forms: bluecrossma.com/myblue. Acupuncture is also covered in-network (PPO/EPO $40 copay; HIP 20% after deductible; up to 12 visits).</a:t>
            </a:r>
            <a:endParaRPr lang="en-US" sz="11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TELUS Health Employee Assistance Program</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WELLNESS RESOURCES AND MORE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A confidential, professional support service for you and your dependents, available 24/7</a:t>
            </a:r>
            <a:endParaRPr lang="en-US" sz="1500" dirty="0"/>
          </a:p>
        </p:txBody>
      </p:sp>
      <p:sp>
        <p:nvSpPr>
          <p:cNvPr id="5" name="Text 3"/>
          <p:cNvSpPr txBox="1"/>
          <p:nvPr/>
        </p:nvSpPr>
        <p:spPr>
          <a:xfrm>
            <a:off x="548640" y="1783080"/>
            <a:ext cx="7315200" cy="365760"/>
          </a:xfrm>
          <a:prstGeom prst="rect">
            <a:avLst/>
          </a:prstGeom>
          <a:noFill/>
          <a:ln/>
        </p:spPr>
        <p:txBody>
          <a:bodyPr wrap="square" lIns="0" tIns="0" rIns="0" bIns="0" rtlCol="0" anchor="ctr"/>
          <a:lstStyle/>
          <a:p>
            <a:pPr marL="0" indent="0">
              <a:buNone/>
            </a:pPr>
            <a:r>
              <a:rPr lang="en-US" sz="1700" b="1" dirty="0">
                <a:solidFill>
                  <a:schemeClr val="accent1"/>
                </a:solidFill>
              </a:rPr>
              <a:t>The EAP can help you:</a:t>
            </a:r>
            <a:endParaRPr lang="en-US" sz="1700" dirty="0"/>
          </a:p>
        </p:txBody>
      </p:sp>
      <p:sp>
        <p:nvSpPr>
          <p:cNvPr id="6" name="Text 4"/>
          <p:cNvSpPr txBox="1"/>
          <p:nvPr/>
        </p:nvSpPr>
        <p:spPr>
          <a:xfrm>
            <a:off x="548640" y="2240280"/>
            <a:ext cx="3749040" cy="356616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chemeClr val="tx1"/>
                </a:solidFill>
              </a:rPr>
              <a:t>Strengthen relationships and communication</a:t>
            </a:r>
            <a:endParaRPr lang="en-US" sz="1400" dirty="0"/>
          </a:p>
          <a:p>
            <a:pPr marL="177800" indent="-177800">
              <a:spcAft>
                <a:spcPts val="600"/>
              </a:spcAft>
              <a:buSzPct val="100000"/>
              <a:buChar char="•"/>
            </a:pPr>
            <a:r>
              <a:rPr lang="en-US" sz="1400" dirty="0">
                <a:solidFill>
                  <a:schemeClr val="tx1"/>
                </a:solidFill>
              </a:rPr>
              <a:t>Deal with stress, anxiety, and depression</a:t>
            </a:r>
            <a:endParaRPr lang="en-US" sz="1400" dirty="0"/>
          </a:p>
          <a:p>
            <a:pPr marL="177800" indent="-177800">
              <a:spcAft>
                <a:spcPts val="600"/>
              </a:spcAft>
              <a:buSzPct val="100000"/>
              <a:buChar char="•"/>
            </a:pPr>
            <a:r>
              <a:rPr lang="en-US" sz="1400" dirty="0">
                <a:solidFill>
                  <a:schemeClr val="tx1"/>
                </a:solidFill>
              </a:rPr>
              <a:t>Resolve personal and emotional difficulties</a:t>
            </a:r>
            <a:endParaRPr lang="en-US" sz="1400" dirty="0"/>
          </a:p>
          <a:p>
            <a:pPr marL="177800" indent="-177800">
              <a:spcAft>
                <a:spcPts val="600"/>
              </a:spcAft>
              <a:buSzPct val="100000"/>
              <a:buChar char="•"/>
            </a:pPr>
            <a:r>
              <a:rPr lang="en-US" sz="1400" dirty="0">
                <a:solidFill>
                  <a:schemeClr val="tx1"/>
                </a:solidFill>
              </a:rPr>
              <a:t>Address marital and relationship difficulties</a:t>
            </a:r>
            <a:endParaRPr lang="en-US" sz="1400" dirty="0"/>
          </a:p>
          <a:p>
            <a:pPr marL="177800" indent="-177800">
              <a:spcAft>
                <a:spcPts val="600"/>
              </a:spcAft>
              <a:buSzPct val="100000"/>
              <a:buChar char="•"/>
            </a:pPr>
            <a:r>
              <a:rPr lang="en-US" sz="1400" dirty="0">
                <a:solidFill>
                  <a:schemeClr val="tx1"/>
                </a:solidFill>
              </a:rPr>
              <a:t>Understand grief and bereavement</a:t>
            </a:r>
            <a:endParaRPr lang="en-US" sz="1400" dirty="0"/>
          </a:p>
          <a:p>
            <a:pPr marL="177800" indent="-177800">
              <a:spcAft>
                <a:spcPts val="600"/>
              </a:spcAft>
              <a:buSzPct val="100000"/>
              <a:buChar char="•"/>
            </a:pPr>
            <a:r>
              <a:rPr lang="en-US" sz="1400" dirty="0">
                <a:solidFill>
                  <a:schemeClr val="tx1"/>
                </a:solidFill>
              </a:rPr>
              <a:t>Find solutions for work-related issues</a:t>
            </a:r>
            <a:endParaRPr lang="en-US" sz="1400" dirty="0"/>
          </a:p>
        </p:txBody>
      </p:sp>
      <p:sp>
        <p:nvSpPr>
          <p:cNvPr id="7" name="Text 5"/>
          <p:cNvSpPr txBox="1"/>
          <p:nvPr/>
        </p:nvSpPr>
        <p:spPr>
          <a:xfrm>
            <a:off x="4434840" y="2240280"/>
            <a:ext cx="3566160" cy="356616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chemeClr val="tx1"/>
                </a:solidFill>
              </a:rPr>
              <a:t>Work toward life goals</a:t>
            </a:r>
            <a:endParaRPr lang="en-US" sz="1400" dirty="0"/>
          </a:p>
          <a:p>
            <a:pPr marL="177800" indent="-177800">
              <a:spcAft>
                <a:spcPts val="600"/>
              </a:spcAft>
              <a:buSzPct val="100000"/>
              <a:buChar char="•"/>
            </a:pPr>
            <a:r>
              <a:rPr lang="en-US" sz="1400" dirty="0">
                <a:solidFill>
                  <a:schemeClr val="tx1"/>
                </a:solidFill>
              </a:rPr>
              <a:t>Cope with isolation and loneliness</a:t>
            </a:r>
            <a:endParaRPr lang="en-US" sz="1400" dirty="0"/>
          </a:p>
          <a:p>
            <a:pPr marL="177800" indent="-177800">
              <a:spcAft>
                <a:spcPts val="600"/>
              </a:spcAft>
              <a:buSzPct val="100000"/>
              <a:buChar char="•"/>
            </a:pPr>
            <a:r>
              <a:rPr lang="en-US" sz="1400" dirty="0">
                <a:solidFill>
                  <a:schemeClr val="tx1"/>
                </a:solidFill>
              </a:rPr>
              <a:t>Adapt across cultures and culture shock</a:t>
            </a:r>
            <a:endParaRPr lang="en-US" sz="1400" dirty="0"/>
          </a:p>
          <a:p>
            <a:pPr marL="177800" indent="-177800">
              <a:spcAft>
                <a:spcPts val="600"/>
              </a:spcAft>
              <a:buSzPct val="100000"/>
              <a:buChar char="•"/>
            </a:pPr>
            <a:r>
              <a:rPr lang="en-US" sz="1400" dirty="0">
                <a:solidFill>
                  <a:schemeClr val="tx1"/>
                </a:solidFill>
              </a:rPr>
              <a:t>Address alcohol and drug misuse</a:t>
            </a:r>
            <a:endParaRPr lang="en-US" sz="1400" dirty="0"/>
          </a:p>
          <a:p>
            <a:pPr marL="177800" indent="-177800">
              <a:spcAft>
                <a:spcPts val="600"/>
              </a:spcAft>
              <a:buSzPct val="100000"/>
              <a:buChar char="•"/>
            </a:pPr>
            <a:r>
              <a:rPr lang="en-US" sz="1400" dirty="0">
                <a:solidFill>
                  <a:schemeClr val="tx1"/>
                </a:solidFill>
              </a:rPr>
              <a:t>Access crisis and trauma support</a:t>
            </a:r>
            <a:endParaRPr lang="en-US" sz="1400" dirty="0"/>
          </a:p>
        </p:txBody>
      </p:sp>
      <p:sp>
        <p:nvSpPr>
          <p:cNvPr id="8" name="card"/>
          <p:cNvSpPr/>
          <p:nvPr/>
        </p:nvSpPr>
        <p:spPr>
          <a:xfrm>
            <a:off x="8229600" y="1783080"/>
            <a:ext cx="3410712" cy="4206240"/>
          </a:xfrm>
          <a:prstGeom prst="roundRect">
            <a:avLst>
              <a:gd name="adj" fmla="val 2145"/>
            </a:avLst>
          </a:prstGeom>
          <a:solidFill>
            <a:schemeClr val="accent1"/>
          </a:solidFill>
          <a:ln/>
        </p:spPr>
        <p:txBody>
          <a:bodyPr/>
          <a:lstStyle/>
          <a:p>
            <a:endParaRPr lang="en-US"/>
          </a:p>
        </p:txBody>
      </p:sp>
      <p:pic>
        <p:nvPicPr>
          <p:cNvPr id="9" name="Image 0" descr="/tmp/d/a/ic082.png"/>
          <p:cNvPicPr>
            <a:picLocks noChangeAspect="1"/>
          </p:cNvPicPr>
          <p:nvPr/>
        </p:nvPicPr>
        <p:blipFill>
          <a:blip r:embed="rId3"/>
          <a:stretch>
            <a:fillRect/>
          </a:stretch>
        </p:blipFill>
        <p:spPr>
          <a:xfrm>
            <a:off x="9692640" y="1965960"/>
            <a:ext cx="457200" cy="457200"/>
          </a:xfrm>
          <a:prstGeom prst="rect">
            <a:avLst/>
          </a:prstGeom>
        </p:spPr>
      </p:pic>
      <p:sp>
        <p:nvSpPr>
          <p:cNvPr id="10" name="Text 7"/>
          <p:cNvSpPr txBox="1"/>
          <p:nvPr/>
        </p:nvSpPr>
        <p:spPr>
          <a:xfrm>
            <a:off x="8412480" y="2560320"/>
            <a:ext cx="3044952" cy="3291840"/>
          </a:xfrm>
          <a:prstGeom prst="rect">
            <a:avLst/>
          </a:prstGeom>
          <a:noFill/>
          <a:ln/>
        </p:spPr>
        <p:txBody>
          <a:bodyPr wrap="square" lIns="0" tIns="0" rIns="0" bIns="0" rtlCol="0" anchor="t"/>
          <a:lstStyle/>
          <a:p>
            <a:pPr marL="0" indent="0" algn="ctr">
              <a:spcAft>
                <a:spcPts val="1000"/>
              </a:spcAft>
              <a:buNone/>
            </a:pPr>
            <a:r>
              <a:rPr lang="en-US" sz="1350" dirty="0">
                <a:solidFill>
                  <a:schemeClr val="bg1"/>
                </a:solidFill>
              </a:rPr>
              <a:t>Free for you and your dependents. No medical plan enrollment required.</a:t>
            </a:r>
            <a:endParaRPr lang="en-US" sz="1350" dirty="0"/>
          </a:p>
          <a:p>
            <a:pPr marL="0" indent="0" algn="ctr">
              <a:spcAft>
                <a:spcPts val="1000"/>
              </a:spcAft>
              <a:buNone/>
            </a:pPr>
            <a:r>
              <a:rPr lang="en-US" sz="1350" dirty="0">
                <a:solidFill>
                  <a:schemeClr val="bg1"/>
                </a:solidFill>
              </a:rPr>
              <a:t>Up to three counseling sessions at no cost.</a:t>
            </a:r>
            <a:endParaRPr lang="en-US" sz="1350" dirty="0"/>
          </a:p>
          <a:p>
            <a:pPr marL="0" indent="0" algn="ctr">
              <a:buNone/>
            </a:pPr>
            <a:r>
              <a:rPr lang="en-US" sz="1350" b="1" dirty="0">
                <a:solidFill>
                  <a:schemeClr val="bg1"/>
                </a:solidFill>
              </a:rPr>
              <a:t>one.telushealth.com</a:t>
            </a:r>
            <a:endParaRPr lang="en-US" sz="1350" dirty="0"/>
          </a:p>
          <a:p>
            <a:pPr marL="0" indent="0" algn="ctr">
              <a:buNone/>
            </a:pPr>
            <a:r>
              <a:rPr lang="en-US" sz="1350" dirty="0">
                <a:solidFill>
                  <a:schemeClr val="bg1"/>
                </a:solidFill>
              </a:rPr>
              <a:t>Username: TeradyneUS</a:t>
            </a:r>
            <a:endParaRPr lang="en-US" sz="1350" dirty="0"/>
          </a:p>
          <a:p>
            <a:pPr marL="0" indent="0" algn="ctr">
              <a:spcAft>
                <a:spcPts val="1000"/>
              </a:spcAft>
              <a:buNone/>
            </a:pPr>
            <a:r>
              <a:rPr lang="en-US" sz="1350" dirty="0">
                <a:solidFill>
                  <a:schemeClr val="bg1"/>
                </a:solidFill>
              </a:rPr>
              <a:t>Password: EAP</a:t>
            </a:r>
            <a:endParaRPr lang="en-US" sz="1350" dirty="0"/>
          </a:p>
          <a:p>
            <a:pPr marL="0" indent="0" algn="ctr">
              <a:buNone/>
            </a:pPr>
            <a:r>
              <a:rPr lang="en-US" sz="1700" b="1" dirty="0">
                <a:solidFill>
                  <a:schemeClr val="bg1"/>
                </a:solidFill>
              </a:rPr>
              <a:t>1-888-851-7032</a:t>
            </a:r>
            <a:endParaRPr lang="en-US" sz="135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Bright Horizons Enhanced Family Marketplace</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WELLNESS RESOURCES AND MORE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Balancing work and parenting is a challenge. Our partnership with Bright Horizons helps make it easier.</a:t>
            </a:r>
            <a:endParaRPr lang="en-US" sz="1500" dirty="0"/>
          </a:p>
        </p:txBody>
      </p:sp>
      <p:sp>
        <p:nvSpPr>
          <p:cNvPr id="5" name="icon circle"/>
          <p:cNvSpPr/>
          <p:nvPr/>
        </p:nvSpPr>
        <p:spPr>
          <a:xfrm>
            <a:off x="548640" y="1828800"/>
            <a:ext cx="530352" cy="530352"/>
          </a:xfrm>
          <a:prstGeom prst="ellipse">
            <a:avLst/>
          </a:prstGeom>
          <a:solidFill>
            <a:schemeClr val="accent1"/>
          </a:solidFill>
          <a:ln/>
        </p:spPr>
        <p:txBody>
          <a:bodyPr/>
          <a:lstStyle/>
          <a:p>
            <a:endParaRPr lang="en-US"/>
          </a:p>
        </p:txBody>
      </p:sp>
      <p:pic>
        <p:nvPicPr>
          <p:cNvPr id="6" name="Image 0" descr="icon"/>
          <p:cNvPicPr>
            <a:picLocks noChangeAspect="1"/>
          </p:cNvPicPr>
          <p:nvPr/>
        </p:nvPicPr>
        <p:blipFill>
          <a:blip r:embed="rId3"/>
          <a:stretch>
            <a:fillRect/>
          </a:stretch>
        </p:blipFill>
        <p:spPr>
          <a:xfrm>
            <a:off x="665317" y="1945477"/>
            <a:ext cx="296997" cy="296997"/>
          </a:xfrm>
          <a:prstGeom prst="rect">
            <a:avLst/>
          </a:prstGeom>
        </p:spPr>
      </p:pic>
      <p:sp>
        <p:nvSpPr>
          <p:cNvPr id="7" name="Text 4"/>
          <p:cNvSpPr txBox="1"/>
          <p:nvPr/>
        </p:nvSpPr>
        <p:spPr>
          <a:xfrm>
            <a:off x="1280160" y="1783080"/>
            <a:ext cx="10332720" cy="621792"/>
          </a:xfrm>
          <a:prstGeom prst="rect">
            <a:avLst/>
          </a:prstGeom>
          <a:noFill/>
          <a:ln/>
        </p:spPr>
        <p:txBody>
          <a:bodyPr wrap="square" lIns="0" tIns="0" rIns="0" bIns="0" rtlCol="0" anchor="ctr"/>
          <a:lstStyle/>
          <a:p>
            <a:pPr marL="0" indent="0">
              <a:buNone/>
            </a:pPr>
            <a:r>
              <a:rPr lang="en-US" sz="1450" b="1" dirty="0">
                <a:solidFill>
                  <a:schemeClr val="accent1"/>
                </a:solidFill>
              </a:rPr>
              <a:t>Preferred enrollment at Bright Horizons Centers. </a:t>
            </a:r>
            <a:r>
              <a:rPr lang="en-US" sz="1450" dirty="0">
                <a:solidFill>
                  <a:schemeClr val="tx1"/>
                </a:solidFill>
              </a:rPr>
              <a:t>Priority over community families on the waitlist and waived registration fees.</a:t>
            </a:r>
            <a:endParaRPr lang="en-US" sz="1450" dirty="0"/>
          </a:p>
        </p:txBody>
      </p:sp>
      <p:sp>
        <p:nvSpPr>
          <p:cNvPr id="8" name="icon circle"/>
          <p:cNvSpPr/>
          <p:nvPr/>
        </p:nvSpPr>
        <p:spPr>
          <a:xfrm>
            <a:off x="548640" y="2542032"/>
            <a:ext cx="530352" cy="530352"/>
          </a:xfrm>
          <a:prstGeom prst="ellipse">
            <a:avLst/>
          </a:prstGeom>
          <a:solidFill>
            <a:schemeClr val="accent2"/>
          </a:solidFill>
          <a:ln/>
        </p:spPr>
        <p:txBody>
          <a:bodyPr/>
          <a:lstStyle/>
          <a:p>
            <a:endParaRPr lang="en-US"/>
          </a:p>
        </p:txBody>
      </p:sp>
      <p:pic>
        <p:nvPicPr>
          <p:cNvPr id="9" name="Image 1" descr="icon"/>
          <p:cNvPicPr>
            <a:picLocks noChangeAspect="1"/>
          </p:cNvPicPr>
          <p:nvPr/>
        </p:nvPicPr>
        <p:blipFill>
          <a:blip r:embed="rId4"/>
          <a:stretch>
            <a:fillRect/>
          </a:stretch>
        </p:blipFill>
        <p:spPr>
          <a:xfrm>
            <a:off x="665317" y="2658709"/>
            <a:ext cx="296997" cy="296997"/>
          </a:xfrm>
          <a:prstGeom prst="rect">
            <a:avLst/>
          </a:prstGeom>
        </p:spPr>
      </p:pic>
      <p:sp>
        <p:nvSpPr>
          <p:cNvPr id="10" name="Text 6"/>
          <p:cNvSpPr txBox="1"/>
          <p:nvPr/>
        </p:nvSpPr>
        <p:spPr>
          <a:xfrm>
            <a:off x="1280160" y="2496312"/>
            <a:ext cx="10332720" cy="621792"/>
          </a:xfrm>
          <a:prstGeom prst="rect">
            <a:avLst/>
          </a:prstGeom>
          <a:noFill/>
          <a:ln/>
        </p:spPr>
        <p:txBody>
          <a:bodyPr wrap="square" lIns="0" tIns="0" rIns="0" bIns="0" rtlCol="0" anchor="ctr"/>
          <a:lstStyle/>
          <a:p>
            <a:pPr marL="0" indent="0">
              <a:buNone/>
            </a:pPr>
            <a:r>
              <a:rPr lang="en-US" sz="1450" b="1" dirty="0">
                <a:solidFill>
                  <a:schemeClr val="accent1"/>
                </a:solidFill>
              </a:rPr>
              <a:t>Partner Center discounts. </a:t>
            </a:r>
            <a:r>
              <a:rPr lang="en-US" sz="1450" dirty="0">
                <a:solidFill>
                  <a:schemeClr val="tx1"/>
                </a:solidFill>
              </a:rPr>
              <a:t>Discounts at over 2,500 Partner Centers; most common discount is 10%.</a:t>
            </a:r>
            <a:endParaRPr lang="en-US" sz="1450" dirty="0"/>
          </a:p>
        </p:txBody>
      </p:sp>
      <p:sp>
        <p:nvSpPr>
          <p:cNvPr id="11" name="icon circle"/>
          <p:cNvSpPr/>
          <p:nvPr/>
        </p:nvSpPr>
        <p:spPr>
          <a:xfrm>
            <a:off x="548640" y="3255264"/>
            <a:ext cx="530352" cy="530352"/>
          </a:xfrm>
          <a:prstGeom prst="ellipse">
            <a:avLst/>
          </a:prstGeom>
          <a:solidFill>
            <a:schemeClr val="accent1"/>
          </a:solidFill>
          <a:ln/>
        </p:spPr>
        <p:txBody>
          <a:bodyPr/>
          <a:lstStyle/>
          <a:p>
            <a:endParaRPr lang="en-US"/>
          </a:p>
        </p:txBody>
      </p:sp>
      <p:pic>
        <p:nvPicPr>
          <p:cNvPr id="12" name="Image 2" descr="icon"/>
          <p:cNvPicPr>
            <a:picLocks noChangeAspect="1"/>
          </p:cNvPicPr>
          <p:nvPr/>
        </p:nvPicPr>
        <p:blipFill>
          <a:blip r:embed="rId5"/>
          <a:stretch>
            <a:fillRect/>
          </a:stretch>
        </p:blipFill>
        <p:spPr>
          <a:xfrm>
            <a:off x="665317" y="3371941"/>
            <a:ext cx="296997" cy="296997"/>
          </a:xfrm>
          <a:prstGeom prst="rect">
            <a:avLst/>
          </a:prstGeom>
        </p:spPr>
      </p:pic>
      <p:sp>
        <p:nvSpPr>
          <p:cNvPr id="13" name="Text 8"/>
          <p:cNvSpPr txBox="1"/>
          <p:nvPr/>
        </p:nvSpPr>
        <p:spPr>
          <a:xfrm>
            <a:off x="1280160" y="3209544"/>
            <a:ext cx="10332720" cy="621792"/>
          </a:xfrm>
          <a:prstGeom prst="rect">
            <a:avLst/>
          </a:prstGeom>
          <a:noFill/>
          <a:ln/>
        </p:spPr>
        <p:txBody>
          <a:bodyPr wrap="square" lIns="0" tIns="0" rIns="0" bIns="0" rtlCol="0" anchor="ctr"/>
          <a:lstStyle/>
          <a:p>
            <a:pPr marL="0" indent="0">
              <a:buNone/>
            </a:pPr>
            <a:r>
              <a:rPr lang="en-US" sz="1450" b="1" dirty="0">
                <a:solidFill>
                  <a:schemeClr val="accent1"/>
                </a:solidFill>
              </a:rPr>
              <a:t>Free Sittercity premium membership. </a:t>
            </a:r>
            <a:r>
              <a:rPr lang="en-US" sz="1450" dirty="0">
                <a:solidFill>
                  <a:schemeClr val="tx1"/>
                </a:solidFill>
              </a:rPr>
              <a:t>Find babysitters, pet sitters, and more, with basic background checks.</a:t>
            </a:r>
            <a:endParaRPr lang="en-US" sz="1450" dirty="0"/>
          </a:p>
        </p:txBody>
      </p:sp>
      <p:sp>
        <p:nvSpPr>
          <p:cNvPr id="14" name="icon circle"/>
          <p:cNvSpPr/>
          <p:nvPr/>
        </p:nvSpPr>
        <p:spPr>
          <a:xfrm>
            <a:off x="548640" y="3968496"/>
            <a:ext cx="530352" cy="530352"/>
          </a:xfrm>
          <a:prstGeom prst="ellipse">
            <a:avLst/>
          </a:prstGeom>
          <a:solidFill>
            <a:schemeClr val="accent2"/>
          </a:solidFill>
          <a:ln/>
        </p:spPr>
        <p:txBody>
          <a:bodyPr/>
          <a:lstStyle/>
          <a:p>
            <a:endParaRPr lang="en-US"/>
          </a:p>
        </p:txBody>
      </p:sp>
      <p:pic>
        <p:nvPicPr>
          <p:cNvPr id="15" name="Image 3" descr="icon"/>
          <p:cNvPicPr>
            <a:picLocks noChangeAspect="1"/>
          </p:cNvPicPr>
          <p:nvPr/>
        </p:nvPicPr>
        <p:blipFill>
          <a:blip r:embed="rId6"/>
          <a:stretch>
            <a:fillRect/>
          </a:stretch>
        </p:blipFill>
        <p:spPr>
          <a:xfrm>
            <a:off x="665317" y="4085173"/>
            <a:ext cx="296997" cy="296997"/>
          </a:xfrm>
          <a:prstGeom prst="rect">
            <a:avLst/>
          </a:prstGeom>
        </p:spPr>
      </p:pic>
      <p:sp>
        <p:nvSpPr>
          <p:cNvPr id="16" name="Text 10"/>
          <p:cNvSpPr txBox="1"/>
          <p:nvPr/>
        </p:nvSpPr>
        <p:spPr>
          <a:xfrm>
            <a:off x="1280160" y="3922776"/>
            <a:ext cx="10332720" cy="621792"/>
          </a:xfrm>
          <a:prstGeom prst="rect">
            <a:avLst/>
          </a:prstGeom>
          <a:noFill/>
          <a:ln/>
        </p:spPr>
        <p:txBody>
          <a:bodyPr wrap="square" lIns="0" tIns="0" rIns="0" bIns="0" rtlCol="0" anchor="ctr"/>
          <a:lstStyle/>
          <a:p>
            <a:pPr marL="0" indent="0">
              <a:buNone/>
            </a:pPr>
            <a:r>
              <a:rPr lang="en-US" sz="1450" b="1" dirty="0">
                <a:solidFill>
                  <a:schemeClr val="accent1"/>
                </a:solidFill>
              </a:rPr>
              <a:t>Tutoring discounts. </a:t>
            </a:r>
            <a:r>
              <a:rPr lang="en-US" sz="1450" dirty="0">
                <a:solidFill>
                  <a:schemeClr val="tx1"/>
                </a:solidFill>
              </a:rPr>
              <a:t>Sylvan Learning, Revolution Prep, Varsity Tutors, and MarcoPolo Learning.</a:t>
            </a:r>
            <a:endParaRPr lang="en-US" sz="1450" dirty="0"/>
          </a:p>
        </p:txBody>
      </p:sp>
      <p:sp>
        <p:nvSpPr>
          <p:cNvPr id="17" name="icon circle"/>
          <p:cNvSpPr/>
          <p:nvPr/>
        </p:nvSpPr>
        <p:spPr>
          <a:xfrm>
            <a:off x="548640" y="4681728"/>
            <a:ext cx="530352" cy="530352"/>
          </a:xfrm>
          <a:prstGeom prst="ellipse">
            <a:avLst/>
          </a:prstGeom>
          <a:solidFill>
            <a:schemeClr val="accent1"/>
          </a:solidFill>
          <a:ln/>
        </p:spPr>
        <p:txBody>
          <a:bodyPr/>
          <a:lstStyle/>
          <a:p>
            <a:endParaRPr lang="en-US"/>
          </a:p>
        </p:txBody>
      </p:sp>
      <p:pic>
        <p:nvPicPr>
          <p:cNvPr id="18" name="Image 4" descr="icon"/>
          <p:cNvPicPr>
            <a:picLocks noChangeAspect="1"/>
          </p:cNvPicPr>
          <p:nvPr/>
        </p:nvPicPr>
        <p:blipFill>
          <a:blip r:embed="rId7"/>
          <a:stretch>
            <a:fillRect/>
          </a:stretch>
        </p:blipFill>
        <p:spPr>
          <a:xfrm>
            <a:off x="665317" y="4798405"/>
            <a:ext cx="296997" cy="296997"/>
          </a:xfrm>
          <a:prstGeom prst="rect">
            <a:avLst/>
          </a:prstGeom>
        </p:spPr>
      </p:pic>
      <p:sp>
        <p:nvSpPr>
          <p:cNvPr id="19" name="Text 12"/>
          <p:cNvSpPr txBox="1"/>
          <p:nvPr/>
        </p:nvSpPr>
        <p:spPr>
          <a:xfrm>
            <a:off x="1280160" y="4636008"/>
            <a:ext cx="10332720" cy="621792"/>
          </a:xfrm>
          <a:prstGeom prst="rect">
            <a:avLst/>
          </a:prstGeom>
          <a:noFill/>
          <a:ln/>
        </p:spPr>
        <p:txBody>
          <a:bodyPr wrap="square" lIns="0" tIns="0" rIns="0" bIns="0" rtlCol="0" anchor="ctr"/>
          <a:lstStyle/>
          <a:p>
            <a:pPr marL="0" indent="0">
              <a:buNone/>
            </a:pPr>
            <a:r>
              <a:rPr lang="en-US" sz="1450" b="1" dirty="0">
                <a:solidFill>
                  <a:schemeClr val="accent1"/>
                </a:solidFill>
              </a:rPr>
              <a:t>Years Ahead elder care. </a:t>
            </a:r>
            <a:r>
              <a:rPr lang="en-US" sz="1450" dirty="0">
                <a:solidFill>
                  <a:schemeClr val="tx1"/>
                </a:solidFill>
              </a:rPr>
              <a:t>Free membership with elder care resources and a caregiver directory.</a:t>
            </a:r>
            <a:endParaRPr lang="en-US" sz="1450" dirty="0"/>
          </a:p>
        </p:txBody>
      </p:sp>
      <p:sp>
        <p:nvSpPr>
          <p:cNvPr id="20" name="Shape 13"/>
          <p:cNvSpPr/>
          <p:nvPr/>
        </p:nvSpPr>
        <p:spPr>
          <a:xfrm>
            <a:off x="548640" y="5440680"/>
            <a:ext cx="11091672" cy="548640"/>
          </a:xfrm>
          <a:prstGeom prst="roundRect">
            <a:avLst>
              <a:gd name="adj" fmla="val 13333"/>
            </a:avLst>
          </a:prstGeom>
          <a:solidFill>
            <a:schemeClr val="accent1"/>
          </a:solidFill>
          <a:ln/>
        </p:spPr>
        <p:txBody>
          <a:bodyPr/>
          <a:lstStyle/>
          <a:p>
            <a:endParaRPr lang="en-US"/>
          </a:p>
        </p:txBody>
      </p:sp>
      <p:sp>
        <p:nvSpPr>
          <p:cNvPr id="21" name="Text 14"/>
          <p:cNvSpPr txBox="1"/>
          <p:nvPr/>
        </p:nvSpPr>
        <p:spPr>
          <a:xfrm>
            <a:off x="731520" y="5440680"/>
            <a:ext cx="10725912" cy="548640"/>
          </a:xfrm>
          <a:prstGeom prst="rect">
            <a:avLst/>
          </a:prstGeom>
          <a:noFill/>
          <a:ln/>
        </p:spPr>
        <p:txBody>
          <a:bodyPr wrap="square" lIns="0" tIns="0" rIns="0" bIns="0" rtlCol="0" anchor="ctr"/>
          <a:lstStyle/>
          <a:p>
            <a:pPr marL="0" indent="0" algn="ctr">
              <a:buNone/>
            </a:pPr>
            <a:r>
              <a:rPr lang="en-US" sz="1500" b="1" dirty="0">
                <a:solidFill>
                  <a:schemeClr val="bg1"/>
                </a:solidFill>
              </a:rPr>
              <a:t>Available at no cost to you. Learn more at my.brighthorizons.com/Teradyne</a:t>
            </a:r>
            <a:endParaRPr lang="en-US" sz="15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Member Advocacy Support through Carenet</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WELLNESS RESOURCES AND MORE</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MyAdvocate, your Personal Health Assistant: an extension of our HR team</a:t>
            </a:r>
            <a:endParaRPr lang="en-US" sz="1500" dirty="0"/>
          </a:p>
        </p:txBody>
      </p:sp>
      <p:sp>
        <p:nvSpPr>
          <p:cNvPr id="5" name="card"/>
          <p:cNvSpPr/>
          <p:nvPr/>
        </p:nvSpPr>
        <p:spPr>
          <a:xfrm>
            <a:off x="548640" y="1783080"/>
            <a:ext cx="3593592" cy="1024128"/>
          </a:xfrm>
          <a:prstGeom prst="roundRect">
            <a:avLst>
              <a:gd name="adj" fmla="val 7143"/>
            </a:avLst>
          </a:prstGeom>
          <a:solidFill>
            <a:schemeClr val="bg2"/>
          </a:solidFill>
          <a:ln/>
        </p:spPr>
        <p:txBody>
          <a:bodyPr/>
          <a:lstStyle/>
          <a:p>
            <a:endParaRPr lang="en-US"/>
          </a:p>
        </p:txBody>
      </p:sp>
      <p:sp>
        <p:nvSpPr>
          <p:cNvPr id="6" name="icon circle"/>
          <p:cNvSpPr/>
          <p:nvPr/>
        </p:nvSpPr>
        <p:spPr>
          <a:xfrm>
            <a:off x="777240" y="2020824"/>
            <a:ext cx="548640" cy="548640"/>
          </a:xfrm>
          <a:prstGeom prst="ellipse">
            <a:avLst/>
          </a:prstGeom>
          <a:solidFill>
            <a:schemeClr val="accent1"/>
          </a:solidFill>
          <a:ln/>
        </p:spPr>
        <p:txBody>
          <a:bodyPr/>
          <a:lstStyle/>
          <a:p>
            <a:endParaRPr lang="en-US"/>
          </a:p>
        </p:txBody>
      </p:sp>
      <p:pic>
        <p:nvPicPr>
          <p:cNvPr id="7" name="Image 0" descr="icon"/>
          <p:cNvPicPr>
            <a:picLocks noChangeAspect="1"/>
          </p:cNvPicPr>
          <p:nvPr/>
        </p:nvPicPr>
        <p:blipFill>
          <a:blip r:embed="rId3"/>
          <a:stretch>
            <a:fillRect/>
          </a:stretch>
        </p:blipFill>
        <p:spPr>
          <a:xfrm>
            <a:off x="897941" y="2141525"/>
            <a:ext cx="307238" cy="307238"/>
          </a:xfrm>
          <a:prstGeom prst="rect">
            <a:avLst/>
          </a:prstGeom>
        </p:spPr>
      </p:pic>
      <p:sp>
        <p:nvSpPr>
          <p:cNvPr id="8" name="Text 5"/>
          <p:cNvSpPr txBox="1"/>
          <p:nvPr/>
        </p:nvSpPr>
        <p:spPr>
          <a:xfrm>
            <a:off x="1508760" y="1783080"/>
            <a:ext cx="2514600" cy="1024128"/>
          </a:xfrm>
          <a:prstGeom prst="rect">
            <a:avLst/>
          </a:prstGeom>
          <a:noFill/>
          <a:ln/>
        </p:spPr>
        <p:txBody>
          <a:bodyPr wrap="square" lIns="0" tIns="0" rIns="0" bIns="0" rtlCol="0" anchor="ctr"/>
          <a:lstStyle/>
          <a:p>
            <a:pPr marL="0" indent="0">
              <a:buNone/>
            </a:pPr>
            <a:r>
              <a:rPr lang="en-US" sz="1400" dirty="0">
                <a:solidFill>
                  <a:schemeClr val="tx1"/>
                </a:solidFill>
              </a:rPr>
              <a:t>Assistance with claims or billing issues</a:t>
            </a:r>
            <a:endParaRPr lang="en-US" sz="1400" dirty="0"/>
          </a:p>
        </p:txBody>
      </p:sp>
      <p:sp>
        <p:nvSpPr>
          <p:cNvPr id="9" name="card"/>
          <p:cNvSpPr/>
          <p:nvPr/>
        </p:nvSpPr>
        <p:spPr>
          <a:xfrm>
            <a:off x="4297680" y="1783080"/>
            <a:ext cx="3593592" cy="1024128"/>
          </a:xfrm>
          <a:prstGeom prst="roundRect">
            <a:avLst>
              <a:gd name="adj" fmla="val 7143"/>
            </a:avLst>
          </a:prstGeom>
          <a:solidFill>
            <a:schemeClr val="bg2"/>
          </a:solidFill>
          <a:ln/>
        </p:spPr>
        <p:txBody>
          <a:bodyPr/>
          <a:lstStyle/>
          <a:p>
            <a:endParaRPr lang="en-US"/>
          </a:p>
        </p:txBody>
      </p:sp>
      <p:sp>
        <p:nvSpPr>
          <p:cNvPr id="10" name="icon circle"/>
          <p:cNvSpPr/>
          <p:nvPr/>
        </p:nvSpPr>
        <p:spPr>
          <a:xfrm>
            <a:off x="4526280" y="2020824"/>
            <a:ext cx="548640" cy="548640"/>
          </a:xfrm>
          <a:prstGeom prst="ellipse">
            <a:avLst/>
          </a:prstGeom>
          <a:solidFill>
            <a:schemeClr val="accent1"/>
          </a:solidFill>
          <a:ln/>
        </p:spPr>
        <p:txBody>
          <a:bodyPr/>
          <a:lstStyle/>
          <a:p>
            <a:endParaRPr lang="en-US"/>
          </a:p>
        </p:txBody>
      </p:sp>
      <p:pic>
        <p:nvPicPr>
          <p:cNvPr id="11" name="Image 1" descr="icon"/>
          <p:cNvPicPr>
            <a:picLocks noChangeAspect="1"/>
          </p:cNvPicPr>
          <p:nvPr/>
        </p:nvPicPr>
        <p:blipFill>
          <a:blip r:embed="rId4"/>
          <a:stretch>
            <a:fillRect/>
          </a:stretch>
        </p:blipFill>
        <p:spPr>
          <a:xfrm>
            <a:off x="4646981" y="2141525"/>
            <a:ext cx="307238" cy="307238"/>
          </a:xfrm>
          <a:prstGeom prst="rect">
            <a:avLst/>
          </a:prstGeom>
        </p:spPr>
      </p:pic>
      <p:sp>
        <p:nvSpPr>
          <p:cNvPr id="12" name="Text 8"/>
          <p:cNvSpPr txBox="1"/>
          <p:nvPr/>
        </p:nvSpPr>
        <p:spPr>
          <a:xfrm>
            <a:off x="5257800" y="1783080"/>
            <a:ext cx="2514600" cy="1024128"/>
          </a:xfrm>
          <a:prstGeom prst="rect">
            <a:avLst/>
          </a:prstGeom>
          <a:noFill/>
          <a:ln/>
        </p:spPr>
        <p:txBody>
          <a:bodyPr wrap="square" lIns="0" tIns="0" rIns="0" bIns="0" rtlCol="0" anchor="ctr"/>
          <a:lstStyle/>
          <a:p>
            <a:pPr marL="0" indent="0">
              <a:buNone/>
            </a:pPr>
            <a:r>
              <a:rPr lang="en-US" sz="1400" dirty="0">
                <a:solidFill>
                  <a:schemeClr val="tx1"/>
                </a:solidFill>
              </a:rPr>
              <a:t>Eligibility determination and coordination of benefits</a:t>
            </a:r>
            <a:endParaRPr lang="en-US" sz="1400" dirty="0"/>
          </a:p>
        </p:txBody>
      </p:sp>
      <p:sp>
        <p:nvSpPr>
          <p:cNvPr id="13" name="card"/>
          <p:cNvSpPr/>
          <p:nvPr/>
        </p:nvSpPr>
        <p:spPr>
          <a:xfrm>
            <a:off x="8046720" y="1783080"/>
            <a:ext cx="3593592" cy="1024128"/>
          </a:xfrm>
          <a:prstGeom prst="roundRect">
            <a:avLst>
              <a:gd name="adj" fmla="val 7143"/>
            </a:avLst>
          </a:prstGeom>
          <a:solidFill>
            <a:schemeClr val="bg2"/>
          </a:solidFill>
          <a:ln/>
        </p:spPr>
        <p:txBody>
          <a:bodyPr/>
          <a:lstStyle/>
          <a:p>
            <a:endParaRPr lang="en-US"/>
          </a:p>
        </p:txBody>
      </p:sp>
      <p:sp>
        <p:nvSpPr>
          <p:cNvPr id="14" name="icon circle"/>
          <p:cNvSpPr/>
          <p:nvPr/>
        </p:nvSpPr>
        <p:spPr>
          <a:xfrm>
            <a:off x="8275320" y="2020824"/>
            <a:ext cx="548640" cy="548640"/>
          </a:xfrm>
          <a:prstGeom prst="ellipse">
            <a:avLst/>
          </a:prstGeom>
          <a:solidFill>
            <a:schemeClr val="accent1"/>
          </a:solidFill>
          <a:ln/>
        </p:spPr>
        <p:txBody>
          <a:bodyPr/>
          <a:lstStyle/>
          <a:p>
            <a:endParaRPr lang="en-US"/>
          </a:p>
        </p:txBody>
      </p:sp>
      <p:pic>
        <p:nvPicPr>
          <p:cNvPr id="15" name="Image 2" descr="icon"/>
          <p:cNvPicPr>
            <a:picLocks noChangeAspect="1"/>
          </p:cNvPicPr>
          <p:nvPr/>
        </p:nvPicPr>
        <p:blipFill>
          <a:blip r:embed="rId5"/>
          <a:stretch>
            <a:fillRect/>
          </a:stretch>
        </p:blipFill>
        <p:spPr>
          <a:xfrm>
            <a:off x="8396021" y="2141525"/>
            <a:ext cx="307238" cy="307238"/>
          </a:xfrm>
          <a:prstGeom prst="rect">
            <a:avLst/>
          </a:prstGeom>
        </p:spPr>
      </p:pic>
      <p:sp>
        <p:nvSpPr>
          <p:cNvPr id="16" name="Text 11"/>
          <p:cNvSpPr txBox="1"/>
          <p:nvPr/>
        </p:nvSpPr>
        <p:spPr>
          <a:xfrm>
            <a:off x="9006840" y="1783080"/>
            <a:ext cx="2514600" cy="1024128"/>
          </a:xfrm>
          <a:prstGeom prst="rect">
            <a:avLst/>
          </a:prstGeom>
          <a:noFill/>
          <a:ln/>
        </p:spPr>
        <p:txBody>
          <a:bodyPr wrap="square" lIns="0" tIns="0" rIns="0" bIns="0" rtlCol="0" anchor="ctr"/>
          <a:lstStyle/>
          <a:p>
            <a:pPr marL="0" indent="0">
              <a:buNone/>
            </a:pPr>
            <a:r>
              <a:rPr lang="en-US" sz="1400" dirty="0">
                <a:solidFill>
                  <a:schemeClr val="tx1"/>
                </a:solidFill>
              </a:rPr>
              <a:t>Finding the highest-quality in-network doctors</a:t>
            </a:r>
            <a:endParaRPr lang="en-US" sz="1400" dirty="0"/>
          </a:p>
        </p:txBody>
      </p:sp>
      <p:sp>
        <p:nvSpPr>
          <p:cNvPr id="17" name="card"/>
          <p:cNvSpPr/>
          <p:nvPr/>
        </p:nvSpPr>
        <p:spPr>
          <a:xfrm>
            <a:off x="548640" y="2971800"/>
            <a:ext cx="3593592" cy="1024128"/>
          </a:xfrm>
          <a:prstGeom prst="roundRect">
            <a:avLst>
              <a:gd name="adj" fmla="val 7143"/>
            </a:avLst>
          </a:prstGeom>
          <a:solidFill>
            <a:schemeClr val="bg2"/>
          </a:solidFill>
          <a:ln/>
        </p:spPr>
        <p:txBody>
          <a:bodyPr/>
          <a:lstStyle/>
          <a:p>
            <a:endParaRPr lang="en-US"/>
          </a:p>
        </p:txBody>
      </p:sp>
      <p:sp>
        <p:nvSpPr>
          <p:cNvPr id="18" name="icon circle"/>
          <p:cNvSpPr/>
          <p:nvPr/>
        </p:nvSpPr>
        <p:spPr>
          <a:xfrm>
            <a:off x="777240" y="3209544"/>
            <a:ext cx="548640" cy="548640"/>
          </a:xfrm>
          <a:prstGeom prst="ellipse">
            <a:avLst/>
          </a:prstGeom>
          <a:solidFill>
            <a:schemeClr val="accent1"/>
          </a:solidFill>
          <a:ln/>
        </p:spPr>
        <p:txBody>
          <a:bodyPr/>
          <a:lstStyle/>
          <a:p>
            <a:endParaRPr lang="en-US"/>
          </a:p>
        </p:txBody>
      </p:sp>
      <p:pic>
        <p:nvPicPr>
          <p:cNvPr id="19" name="Image 3" descr="icon"/>
          <p:cNvPicPr>
            <a:picLocks noChangeAspect="1"/>
          </p:cNvPicPr>
          <p:nvPr/>
        </p:nvPicPr>
        <p:blipFill>
          <a:blip r:embed="rId6"/>
          <a:stretch>
            <a:fillRect/>
          </a:stretch>
        </p:blipFill>
        <p:spPr>
          <a:xfrm>
            <a:off x="897941" y="3330245"/>
            <a:ext cx="307238" cy="307238"/>
          </a:xfrm>
          <a:prstGeom prst="rect">
            <a:avLst/>
          </a:prstGeom>
        </p:spPr>
      </p:pic>
      <p:sp>
        <p:nvSpPr>
          <p:cNvPr id="20" name="Text 14"/>
          <p:cNvSpPr txBox="1"/>
          <p:nvPr/>
        </p:nvSpPr>
        <p:spPr>
          <a:xfrm>
            <a:off x="1508760" y="2971800"/>
            <a:ext cx="2514600" cy="1024128"/>
          </a:xfrm>
          <a:prstGeom prst="rect">
            <a:avLst/>
          </a:prstGeom>
          <a:noFill/>
          <a:ln/>
        </p:spPr>
        <p:txBody>
          <a:bodyPr wrap="square" lIns="0" tIns="0" rIns="0" bIns="0" rtlCol="0" anchor="ctr"/>
          <a:lstStyle/>
          <a:p>
            <a:pPr marL="0" indent="0">
              <a:buNone/>
            </a:pPr>
            <a:r>
              <a:rPr lang="en-US" sz="1400" dirty="0">
                <a:solidFill>
                  <a:schemeClr val="tx1"/>
                </a:solidFill>
              </a:rPr>
              <a:t>Comparing treatment costs in your area</a:t>
            </a:r>
            <a:endParaRPr lang="en-US" sz="1400" dirty="0"/>
          </a:p>
        </p:txBody>
      </p:sp>
      <p:sp>
        <p:nvSpPr>
          <p:cNvPr id="21" name="card"/>
          <p:cNvSpPr/>
          <p:nvPr/>
        </p:nvSpPr>
        <p:spPr>
          <a:xfrm>
            <a:off x="4297680" y="2971800"/>
            <a:ext cx="3593592" cy="1024128"/>
          </a:xfrm>
          <a:prstGeom prst="roundRect">
            <a:avLst>
              <a:gd name="adj" fmla="val 7143"/>
            </a:avLst>
          </a:prstGeom>
          <a:solidFill>
            <a:schemeClr val="bg2"/>
          </a:solidFill>
          <a:ln/>
        </p:spPr>
        <p:txBody>
          <a:bodyPr/>
          <a:lstStyle/>
          <a:p>
            <a:endParaRPr lang="en-US"/>
          </a:p>
        </p:txBody>
      </p:sp>
      <p:sp>
        <p:nvSpPr>
          <p:cNvPr id="22" name="icon circle"/>
          <p:cNvSpPr/>
          <p:nvPr/>
        </p:nvSpPr>
        <p:spPr>
          <a:xfrm>
            <a:off x="4526280" y="3209544"/>
            <a:ext cx="548640" cy="548640"/>
          </a:xfrm>
          <a:prstGeom prst="ellipse">
            <a:avLst/>
          </a:prstGeom>
          <a:solidFill>
            <a:schemeClr val="accent1"/>
          </a:solidFill>
          <a:ln/>
        </p:spPr>
        <p:txBody>
          <a:bodyPr/>
          <a:lstStyle/>
          <a:p>
            <a:endParaRPr lang="en-US"/>
          </a:p>
        </p:txBody>
      </p:sp>
      <p:pic>
        <p:nvPicPr>
          <p:cNvPr id="23" name="Image 4" descr="icon"/>
          <p:cNvPicPr>
            <a:picLocks noChangeAspect="1"/>
          </p:cNvPicPr>
          <p:nvPr/>
        </p:nvPicPr>
        <p:blipFill>
          <a:blip r:embed="rId7"/>
          <a:stretch>
            <a:fillRect/>
          </a:stretch>
        </p:blipFill>
        <p:spPr>
          <a:xfrm>
            <a:off x="4646981" y="3330245"/>
            <a:ext cx="307238" cy="307238"/>
          </a:xfrm>
          <a:prstGeom prst="rect">
            <a:avLst/>
          </a:prstGeom>
        </p:spPr>
      </p:pic>
      <p:sp>
        <p:nvSpPr>
          <p:cNvPr id="24" name="Text 17"/>
          <p:cNvSpPr txBox="1"/>
          <p:nvPr/>
        </p:nvSpPr>
        <p:spPr>
          <a:xfrm>
            <a:off x="5257800" y="2971800"/>
            <a:ext cx="2514600" cy="1024128"/>
          </a:xfrm>
          <a:prstGeom prst="rect">
            <a:avLst/>
          </a:prstGeom>
          <a:noFill/>
          <a:ln/>
        </p:spPr>
        <p:txBody>
          <a:bodyPr wrap="square" lIns="0" tIns="0" rIns="0" bIns="0" rtlCol="0" anchor="ctr"/>
          <a:lstStyle/>
          <a:p>
            <a:pPr marL="0" indent="0">
              <a:buNone/>
            </a:pPr>
            <a:r>
              <a:rPr lang="en-US" sz="1400" dirty="0">
                <a:solidFill>
                  <a:schemeClr val="tx1"/>
                </a:solidFill>
              </a:rPr>
              <a:t>Explaining benefits in easy-to-understand language</a:t>
            </a:r>
            <a:endParaRPr lang="en-US" sz="1400" dirty="0"/>
          </a:p>
        </p:txBody>
      </p:sp>
      <p:sp>
        <p:nvSpPr>
          <p:cNvPr id="25" name="card"/>
          <p:cNvSpPr/>
          <p:nvPr/>
        </p:nvSpPr>
        <p:spPr>
          <a:xfrm>
            <a:off x="8046720" y="2971800"/>
            <a:ext cx="3593592" cy="1024128"/>
          </a:xfrm>
          <a:prstGeom prst="roundRect">
            <a:avLst>
              <a:gd name="adj" fmla="val 7143"/>
            </a:avLst>
          </a:prstGeom>
          <a:solidFill>
            <a:schemeClr val="bg2"/>
          </a:solidFill>
          <a:ln/>
        </p:spPr>
        <p:txBody>
          <a:bodyPr/>
          <a:lstStyle/>
          <a:p>
            <a:endParaRPr lang="en-US"/>
          </a:p>
        </p:txBody>
      </p:sp>
      <p:sp>
        <p:nvSpPr>
          <p:cNvPr id="26" name="icon circle"/>
          <p:cNvSpPr/>
          <p:nvPr/>
        </p:nvSpPr>
        <p:spPr>
          <a:xfrm>
            <a:off x="8275320" y="3209544"/>
            <a:ext cx="548640" cy="548640"/>
          </a:xfrm>
          <a:prstGeom prst="ellipse">
            <a:avLst/>
          </a:prstGeom>
          <a:solidFill>
            <a:schemeClr val="accent1"/>
          </a:solidFill>
          <a:ln/>
        </p:spPr>
        <p:txBody>
          <a:bodyPr/>
          <a:lstStyle/>
          <a:p>
            <a:endParaRPr lang="en-US"/>
          </a:p>
        </p:txBody>
      </p:sp>
      <p:pic>
        <p:nvPicPr>
          <p:cNvPr id="27" name="Image 5" descr="icon"/>
          <p:cNvPicPr>
            <a:picLocks noChangeAspect="1"/>
          </p:cNvPicPr>
          <p:nvPr/>
        </p:nvPicPr>
        <p:blipFill>
          <a:blip r:embed="rId8"/>
          <a:stretch>
            <a:fillRect/>
          </a:stretch>
        </p:blipFill>
        <p:spPr>
          <a:xfrm>
            <a:off x="8396021" y="3330245"/>
            <a:ext cx="307238" cy="307238"/>
          </a:xfrm>
          <a:prstGeom prst="rect">
            <a:avLst/>
          </a:prstGeom>
        </p:spPr>
      </p:pic>
      <p:sp>
        <p:nvSpPr>
          <p:cNvPr id="28" name="Text 20"/>
          <p:cNvSpPr txBox="1"/>
          <p:nvPr/>
        </p:nvSpPr>
        <p:spPr>
          <a:xfrm>
            <a:off x="9006840" y="2971800"/>
            <a:ext cx="2514600" cy="1024128"/>
          </a:xfrm>
          <a:prstGeom prst="rect">
            <a:avLst/>
          </a:prstGeom>
          <a:noFill/>
          <a:ln/>
        </p:spPr>
        <p:txBody>
          <a:bodyPr wrap="square" lIns="0" tIns="0" rIns="0" bIns="0" rtlCol="0" anchor="ctr"/>
          <a:lstStyle/>
          <a:p>
            <a:pPr marL="0" indent="0">
              <a:buNone/>
            </a:pPr>
            <a:r>
              <a:rPr lang="en-US" sz="1400" dirty="0">
                <a:solidFill>
                  <a:schemeClr val="tx1"/>
                </a:solidFill>
              </a:rPr>
              <a:t>Education on Medicare and Exchange enrollment</a:t>
            </a:r>
            <a:endParaRPr lang="en-US" sz="1400" dirty="0"/>
          </a:p>
        </p:txBody>
      </p:sp>
      <p:sp>
        <p:nvSpPr>
          <p:cNvPr id="29" name="icon circle"/>
          <p:cNvSpPr/>
          <p:nvPr/>
        </p:nvSpPr>
        <p:spPr>
          <a:xfrm>
            <a:off x="548640" y="4343400"/>
            <a:ext cx="594360" cy="594360"/>
          </a:xfrm>
          <a:prstGeom prst="ellipse">
            <a:avLst/>
          </a:prstGeom>
          <a:solidFill>
            <a:schemeClr val="accent2"/>
          </a:solidFill>
          <a:ln/>
        </p:spPr>
        <p:txBody>
          <a:bodyPr/>
          <a:lstStyle/>
          <a:p>
            <a:endParaRPr lang="en-US"/>
          </a:p>
        </p:txBody>
      </p:sp>
      <p:pic>
        <p:nvPicPr>
          <p:cNvPr id="30" name="Image 6" descr="icon"/>
          <p:cNvPicPr>
            <a:picLocks noChangeAspect="1"/>
          </p:cNvPicPr>
          <p:nvPr/>
        </p:nvPicPr>
        <p:blipFill>
          <a:blip r:embed="rId9"/>
          <a:stretch>
            <a:fillRect/>
          </a:stretch>
        </p:blipFill>
        <p:spPr>
          <a:xfrm>
            <a:off x="679399" y="4474159"/>
            <a:ext cx="332842" cy="332842"/>
          </a:xfrm>
          <a:prstGeom prst="rect">
            <a:avLst/>
          </a:prstGeom>
        </p:spPr>
      </p:pic>
      <p:sp>
        <p:nvSpPr>
          <p:cNvPr id="31" name="Text 22"/>
          <p:cNvSpPr txBox="1"/>
          <p:nvPr/>
        </p:nvSpPr>
        <p:spPr>
          <a:xfrm>
            <a:off x="1325880" y="4206240"/>
            <a:ext cx="10287000" cy="868680"/>
          </a:xfrm>
          <a:prstGeom prst="rect">
            <a:avLst/>
          </a:prstGeom>
          <a:noFill/>
          <a:ln/>
        </p:spPr>
        <p:txBody>
          <a:bodyPr wrap="square" lIns="0" tIns="0" rIns="0" bIns="0" rtlCol="0" anchor="ctr"/>
          <a:lstStyle/>
          <a:p>
            <a:pPr marL="0" indent="0">
              <a:buNone/>
            </a:pPr>
            <a:r>
              <a:rPr lang="en-US" sz="1400" b="1" dirty="0">
                <a:solidFill>
                  <a:schemeClr val="tx1"/>
                </a:solidFill>
              </a:rPr>
              <a:t>Available 24/7. </a:t>
            </a:r>
            <a:r>
              <a:rPr lang="en-US" sz="1400" dirty="0">
                <a:solidFill>
                  <a:schemeClr val="tx1"/>
                </a:solidFill>
              </a:rPr>
              <a:t>A Care Coordinator gathers information and refers you to an Advocate who stays with you until your issue is resolved. Covers you, family members in your home, and your parents and parents-in-law.</a:t>
            </a:r>
            <a:endParaRPr lang="en-US" sz="1400" dirty="0"/>
          </a:p>
        </p:txBody>
      </p:sp>
      <p:sp>
        <p:nvSpPr>
          <p:cNvPr id="32" name="Shape 23"/>
          <p:cNvSpPr/>
          <p:nvPr/>
        </p:nvSpPr>
        <p:spPr>
          <a:xfrm>
            <a:off x="548640" y="5349240"/>
            <a:ext cx="11091672" cy="548640"/>
          </a:xfrm>
          <a:prstGeom prst="roundRect">
            <a:avLst>
              <a:gd name="adj" fmla="val 13333"/>
            </a:avLst>
          </a:prstGeom>
          <a:solidFill>
            <a:schemeClr val="accent1"/>
          </a:solidFill>
          <a:ln/>
        </p:spPr>
        <p:txBody>
          <a:bodyPr/>
          <a:lstStyle/>
          <a:p>
            <a:endParaRPr lang="en-US"/>
          </a:p>
        </p:txBody>
      </p:sp>
      <p:sp>
        <p:nvSpPr>
          <p:cNvPr id="33" name="Text 24"/>
          <p:cNvSpPr txBox="1"/>
          <p:nvPr/>
        </p:nvSpPr>
        <p:spPr>
          <a:xfrm>
            <a:off x="731520" y="5349240"/>
            <a:ext cx="10725912" cy="548640"/>
          </a:xfrm>
          <a:prstGeom prst="rect">
            <a:avLst/>
          </a:prstGeom>
          <a:noFill/>
          <a:ln/>
        </p:spPr>
        <p:txBody>
          <a:bodyPr wrap="square" lIns="0" tIns="0" rIns="0" bIns="0" rtlCol="0" anchor="ctr"/>
          <a:lstStyle/>
          <a:p>
            <a:pPr marL="0" indent="0" algn="ctr">
              <a:buNone/>
            </a:pPr>
            <a:r>
              <a:rPr lang="en-US" sz="1500" b="1" dirty="0">
                <a:solidFill>
                  <a:schemeClr val="bg1"/>
                </a:solidFill>
              </a:rPr>
              <a:t>Carenet is available at no cost to you. MyAdvocateServices.com</a:t>
            </a:r>
            <a:endParaRPr lang="en-US" sz="1500" dirty="0"/>
          </a:p>
        </p:txBody>
      </p:sp>
      <p:sp>
        <p:nvSpPr>
          <p:cNvPr id="34"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2" hasCustomPrompt="1"/>
          </p:nvPr>
        </p:nvSpPr>
        <p:spPr>
          <a:xfrm>
            <a:off x="731520" y="3017520"/>
            <a:ext cx="10058400" cy="914400"/>
          </a:xfrm>
          <a:prstGeom prst="rect">
            <a:avLst/>
          </a:prstGeom>
          <a:noFill/>
          <a:ln/>
        </p:spPr>
        <p:txBody>
          <a:bodyPr wrap="square" lIns="0" tIns="0" rIns="0" bIns="0" rtlCol="0"/>
          <a:lstStyle/>
          <a:p>
            <a:pPr marL="0" indent="0" algn="l">
              <a:buNone/>
            </a:pPr>
            <a:r>
              <a:rPr lang="en-US" sz="4400" b="1" dirty="0">
                <a:solidFill>
                  <a:schemeClr val="bg1"/>
                </a:solidFill>
              </a:rPr>
              <a:t>Get Ready to Enroll</a:t>
            </a:r>
            <a:endParaRPr lang="en-US" sz="44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Your Benefit Options At-a-Glance</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GET READY TO ENROLL</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2000" b="1" dirty="0">
                <a:solidFill>
                  <a:schemeClr val="accent1"/>
                </a:solidFill>
              </a:rPr>
              <a:t>Annual Enrollment: November 3 – November 20, 2026</a:t>
            </a:r>
            <a:endParaRPr lang="en-US" sz="1500" dirty="0"/>
          </a:p>
        </p:txBody>
      </p:sp>
      <p:sp>
        <p:nvSpPr>
          <p:cNvPr id="5" name="card"/>
          <p:cNvSpPr/>
          <p:nvPr/>
        </p:nvSpPr>
        <p:spPr>
          <a:xfrm>
            <a:off x="548640" y="1783080"/>
            <a:ext cx="3593592" cy="2103120"/>
          </a:xfrm>
          <a:prstGeom prst="roundRect">
            <a:avLst>
              <a:gd name="adj" fmla="val 3478"/>
            </a:avLst>
          </a:prstGeom>
          <a:solidFill>
            <a:schemeClr val="bg2"/>
          </a:solidFill>
          <a:ln/>
        </p:spPr>
        <p:txBody>
          <a:bodyPr/>
          <a:lstStyle/>
          <a:p>
            <a:endParaRPr lang="en-US"/>
          </a:p>
        </p:txBody>
      </p:sp>
      <p:sp>
        <p:nvSpPr>
          <p:cNvPr id="6" name="icon circle"/>
          <p:cNvSpPr/>
          <p:nvPr/>
        </p:nvSpPr>
        <p:spPr>
          <a:xfrm>
            <a:off x="731520" y="1947672"/>
            <a:ext cx="475488" cy="475488"/>
          </a:xfrm>
          <a:prstGeom prst="ellipse">
            <a:avLst/>
          </a:prstGeom>
          <a:solidFill>
            <a:schemeClr val="accent1"/>
          </a:solidFill>
          <a:ln/>
        </p:spPr>
        <p:txBody>
          <a:bodyPr/>
          <a:lstStyle/>
          <a:p>
            <a:endParaRPr lang="en-US"/>
          </a:p>
        </p:txBody>
      </p:sp>
      <p:pic>
        <p:nvPicPr>
          <p:cNvPr id="7" name="Image 0" descr="icon"/>
          <p:cNvPicPr>
            <a:picLocks noChangeAspect="1"/>
          </p:cNvPicPr>
          <p:nvPr/>
        </p:nvPicPr>
        <p:blipFill>
          <a:blip r:embed="rId3"/>
          <a:stretch>
            <a:fillRect/>
          </a:stretch>
        </p:blipFill>
        <p:spPr>
          <a:xfrm>
            <a:off x="836127" y="2052279"/>
            <a:ext cx="266273" cy="266273"/>
          </a:xfrm>
          <a:prstGeom prst="rect">
            <a:avLst/>
          </a:prstGeom>
        </p:spPr>
      </p:pic>
      <p:sp>
        <p:nvSpPr>
          <p:cNvPr id="8" name="Text 5"/>
          <p:cNvSpPr txBox="1"/>
          <p:nvPr/>
        </p:nvSpPr>
        <p:spPr>
          <a:xfrm>
            <a:off x="1325880" y="1947672"/>
            <a:ext cx="2679192" cy="475488"/>
          </a:xfrm>
          <a:prstGeom prst="rect">
            <a:avLst/>
          </a:prstGeom>
          <a:noFill/>
          <a:ln/>
        </p:spPr>
        <p:txBody>
          <a:bodyPr wrap="square" lIns="0" tIns="0" rIns="0" bIns="0" rtlCol="0" anchor="ctr"/>
          <a:lstStyle/>
          <a:p>
            <a:pPr marL="0" indent="0">
              <a:buNone/>
            </a:pPr>
            <a:r>
              <a:rPr lang="en-US" sz="1600" b="1" dirty="0">
                <a:solidFill>
                  <a:schemeClr val="accent1"/>
                </a:solidFill>
              </a:rPr>
              <a:t>Medical</a:t>
            </a:r>
            <a:endParaRPr lang="en-US" sz="1600" dirty="0"/>
          </a:p>
        </p:txBody>
      </p:sp>
      <p:sp>
        <p:nvSpPr>
          <p:cNvPr id="9" name="Text 6"/>
          <p:cNvSpPr txBox="1"/>
          <p:nvPr/>
        </p:nvSpPr>
        <p:spPr>
          <a:xfrm>
            <a:off x="731520" y="2532888"/>
            <a:ext cx="3227832" cy="1234440"/>
          </a:xfrm>
          <a:prstGeom prst="rect">
            <a:avLst/>
          </a:prstGeom>
          <a:noFill/>
          <a:ln/>
        </p:spPr>
        <p:txBody>
          <a:bodyPr wrap="square" lIns="0" tIns="0" rIns="0" bIns="0" rtlCol="0" anchor="t"/>
          <a:lstStyle/>
          <a:p>
            <a:pPr marL="177800" indent="-177800">
              <a:spcAft>
                <a:spcPts val="300"/>
              </a:spcAft>
              <a:buSzPct val="100000"/>
              <a:buChar char="•"/>
            </a:pPr>
            <a:r>
              <a:rPr lang="en-US" sz="1300" dirty="0">
                <a:solidFill>
                  <a:schemeClr val="tx1"/>
                </a:solidFill>
              </a:rPr>
              <a:t>Advantage Blue (EPO)</a:t>
            </a:r>
            <a:endParaRPr lang="en-US" sz="1300" dirty="0"/>
          </a:p>
          <a:p>
            <a:pPr marL="177800" indent="-177800">
              <a:spcAft>
                <a:spcPts val="300"/>
              </a:spcAft>
              <a:buSzPct val="100000"/>
              <a:buChar char="•"/>
            </a:pPr>
            <a:r>
              <a:rPr lang="en-US" sz="1300" dirty="0">
                <a:solidFill>
                  <a:schemeClr val="tx1"/>
                </a:solidFill>
              </a:rPr>
              <a:t>Blue Care Elect Preferred (PPO)</a:t>
            </a:r>
            <a:endParaRPr lang="en-US" sz="1300" dirty="0"/>
          </a:p>
          <a:p>
            <a:pPr marL="177800" indent="-177800">
              <a:spcAft>
                <a:spcPts val="300"/>
              </a:spcAft>
              <a:buSzPct val="100000"/>
              <a:buChar char="•"/>
            </a:pPr>
            <a:r>
              <a:rPr lang="en-US" sz="1300" dirty="0">
                <a:solidFill>
                  <a:schemeClr val="tx1"/>
                </a:solidFill>
              </a:rPr>
              <a:t>Health Investment Plan</a:t>
            </a:r>
            <a:endParaRPr lang="en-US" sz="1300" dirty="0"/>
          </a:p>
          <a:p>
            <a:pPr marL="177800" indent="-177800">
              <a:spcAft>
                <a:spcPts val="300"/>
              </a:spcAft>
              <a:buSzPct val="100000"/>
              <a:buChar char="•"/>
            </a:pPr>
            <a:r>
              <a:rPr lang="en-US" sz="1300" dirty="0">
                <a:solidFill>
                  <a:schemeClr val="tx1"/>
                </a:solidFill>
              </a:rPr>
              <a:t>Kaiser and Kaiser HSA (CA only)</a:t>
            </a:r>
            <a:endParaRPr lang="en-US" sz="1300" dirty="0"/>
          </a:p>
          <a:p>
            <a:pPr marL="177800" indent="-177800">
              <a:spcAft>
                <a:spcPts val="300"/>
              </a:spcAft>
              <a:buSzPct val="100000"/>
              <a:buChar char="•"/>
            </a:pPr>
            <a:r>
              <a:rPr lang="en-US" sz="1300" dirty="0">
                <a:solidFill>
                  <a:schemeClr val="tx1"/>
                </a:solidFill>
              </a:rPr>
              <a:t>Rx through Express Scripts (BCBS plans)</a:t>
            </a:r>
            <a:endParaRPr lang="en-US" sz="1300" dirty="0"/>
          </a:p>
        </p:txBody>
      </p:sp>
      <p:sp>
        <p:nvSpPr>
          <p:cNvPr id="10" name="card"/>
          <p:cNvSpPr/>
          <p:nvPr/>
        </p:nvSpPr>
        <p:spPr>
          <a:xfrm>
            <a:off x="4297680" y="1783080"/>
            <a:ext cx="3593592" cy="2103120"/>
          </a:xfrm>
          <a:prstGeom prst="roundRect">
            <a:avLst>
              <a:gd name="adj" fmla="val 3478"/>
            </a:avLst>
          </a:prstGeom>
          <a:solidFill>
            <a:schemeClr val="bg2"/>
          </a:solidFill>
          <a:ln/>
        </p:spPr>
        <p:txBody>
          <a:bodyPr/>
          <a:lstStyle/>
          <a:p>
            <a:endParaRPr lang="en-US"/>
          </a:p>
        </p:txBody>
      </p:sp>
      <p:sp>
        <p:nvSpPr>
          <p:cNvPr id="11" name="icon circle"/>
          <p:cNvSpPr/>
          <p:nvPr/>
        </p:nvSpPr>
        <p:spPr>
          <a:xfrm>
            <a:off x="4480560" y="1947672"/>
            <a:ext cx="475488" cy="475488"/>
          </a:xfrm>
          <a:prstGeom prst="ellipse">
            <a:avLst/>
          </a:prstGeom>
          <a:solidFill>
            <a:schemeClr val="accent1"/>
          </a:solidFill>
          <a:ln/>
        </p:spPr>
        <p:txBody>
          <a:bodyPr/>
          <a:lstStyle/>
          <a:p>
            <a:endParaRPr lang="en-US"/>
          </a:p>
        </p:txBody>
      </p:sp>
      <p:pic>
        <p:nvPicPr>
          <p:cNvPr id="12" name="Image 1" descr="icon"/>
          <p:cNvPicPr>
            <a:picLocks noChangeAspect="1"/>
          </p:cNvPicPr>
          <p:nvPr/>
        </p:nvPicPr>
        <p:blipFill>
          <a:blip r:embed="rId4"/>
          <a:stretch>
            <a:fillRect/>
          </a:stretch>
        </p:blipFill>
        <p:spPr>
          <a:xfrm>
            <a:off x="4585167" y="2052279"/>
            <a:ext cx="266273" cy="266273"/>
          </a:xfrm>
          <a:prstGeom prst="rect">
            <a:avLst/>
          </a:prstGeom>
        </p:spPr>
      </p:pic>
      <p:sp>
        <p:nvSpPr>
          <p:cNvPr id="13" name="Text 9"/>
          <p:cNvSpPr txBox="1"/>
          <p:nvPr/>
        </p:nvSpPr>
        <p:spPr>
          <a:xfrm>
            <a:off x="5074920" y="1947672"/>
            <a:ext cx="2679192" cy="475488"/>
          </a:xfrm>
          <a:prstGeom prst="rect">
            <a:avLst/>
          </a:prstGeom>
          <a:noFill/>
          <a:ln/>
        </p:spPr>
        <p:txBody>
          <a:bodyPr wrap="square" lIns="0" tIns="0" rIns="0" bIns="0" rtlCol="0" anchor="ctr"/>
          <a:lstStyle/>
          <a:p>
            <a:pPr marL="0" indent="0">
              <a:buNone/>
            </a:pPr>
            <a:r>
              <a:rPr lang="en-US" sz="1600" b="1" dirty="0">
                <a:solidFill>
                  <a:schemeClr val="accent1"/>
                </a:solidFill>
              </a:rPr>
              <a:t>Dental &amp; Vision</a:t>
            </a:r>
            <a:endParaRPr lang="en-US" sz="1600" dirty="0"/>
          </a:p>
        </p:txBody>
      </p:sp>
      <p:sp>
        <p:nvSpPr>
          <p:cNvPr id="14" name="Text 10"/>
          <p:cNvSpPr txBox="1"/>
          <p:nvPr/>
        </p:nvSpPr>
        <p:spPr>
          <a:xfrm>
            <a:off x="4480560" y="2532888"/>
            <a:ext cx="3227832" cy="1234440"/>
          </a:xfrm>
          <a:prstGeom prst="rect">
            <a:avLst/>
          </a:prstGeom>
          <a:noFill/>
          <a:ln/>
        </p:spPr>
        <p:txBody>
          <a:bodyPr wrap="square" lIns="0" tIns="0" rIns="0" bIns="0" rtlCol="0" anchor="t"/>
          <a:lstStyle/>
          <a:p>
            <a:pPr marL="177800" indent="-177800">
              <a:spcAft>
                <a:spcPts val="300"/>
              </a:spcAft>
              <a:buSzPct val="100000"/>
              <a:buChar char="•"/>
            </a:pPr>
            <a:r>
              <a:rPr lang="en-US" sz="1300" dirty="0">
                <a:solidFill>
                  <a:schemeClr val="tx1"/>
                </a:solidFill>
              </a:rPr>
              <a:t>Delta PPO Plus Premier, now with a $2,000 annual max</a:t>
            </a:r>
            <a:endParaRPr lang="en-US" sz="1300" dirty="0"/>
          </a:p>
          <a:p>
            <a:pPr marL="177800" indent="-177800">
              <a:spcAft>
                <a:spcPts val="300"/>
              </a:spcAft>
              <a:buSzPct val="100000"/>
              <a:buChar char="•"/>
            </a:pPr>
            <a:r>
              <a:rPr lang="en-US" sz="1300" dirty="0">
                <a:solidFill>
                  <a:schemeClr val="tx1"/>
                </a:solidFill>
              </a:rPr>
              <a:t>Vision Service Plan (VSP)</a:t>
            </a:r>
            <a:endParaRPr lang="en-US" sz="1300" dirty="0"/>
          </a:p>
        </p:txBody>
      </p:sp>
      <p:sp>
        <p:nvSpPr>
          <p:cNvPr id="15" name="card"/>
          <p:cNvSpPr/>
          <p:nvPr/>
        </p:nvSpPr>
        <p:spPr>
          <a:xfrm>
            <a:off x="8046720" y="1783080"/>
            <a:ext cx="3593592" cy="2103120"/>
          </a:xfrm>
          <a:prstGeom prst="roundRect">
            <a:avLst>
              <a:gd name="adj" fmla="val 3478"/>
            </a:avLst>
          </a:prstGeom>
          <a:solidFill>
            <a:schemeClr val="bg2"/>
          </a:solidFill>
          <a:ln/>
        </p:spPr>
        <p:txBody>
          <a:bodyPr/>
          <a:lstStyle/>
          <a:p>
            <a:endParaRPr lang="en-US"/>
          </a:p>
        </p:txBody>
      </p:sp>
      <p:sp>
        <p:nvSpPr>
          <p:cNvPr id="16" name="icon circle"/>
          <p:cNvSpPr/>
          <p:nvPr/>
        </p:nvSpPr>
        <p:spPr>
          <a:xfrm>
            <a:off x="8229600" y="1947672"/>
            <a:ext cx="475488" cy="475488"/>
          </a:xfrm>
          <a:prstGeom prst="ellipse">
            <a:avLst/>
          </a:prstGeom>
          <a:solidFill>
            <a:schemeClr val="accent1"/>
          </a:solidFill>
          <a:ln/>
        </p:spPr>
        <p:txBody>
          <a:bodyPr/>
          <a:lstStyle/>
          <a:p>
            <a:endParaRPr lang="en-US"/>
          </a:p>
        </p:txBody>
      </p:sp>
      <p:pic>
        <p:nvPicPr>
          <p:cNvPr id="17" name="Image 2" descr="icon"/>
          <p:cNvPicPr>
            <a:picLocks noChangeAspect="1"/>
          </p:cNvPicPr>
          <p:nvPr/>
        </p:nvPicPr>
        <p:blipFill>
          <a:blip r:embed="rId5"/>
          <a:stretch>
            <a:fillRect/>
          </a:stretch>
        </p:blipFill>
        <p:spPr>
          <a:xfrm>
            <a:off x="8334207" y="2052279"/>
            <a:ext cx="266273" cy="266273"/>
          </a:xfrm>
          <a:prstGeom prst="rect">
            <a:avLst/>
          </a:prstGeom>
        </p:spPr>
      </p:pic>
      <p:sp>
        <p:nvSpPr>
          <p:cNvPr id="18" name="Text 13"/>
          <p:cNvSpPr txBox="1"/>
          <p:nvPr/>
        </p:nvSpPr>
        <p:spPr>
          <a:xfrm>
            <a:off x="8823960" y="1947672"/>
            <a:ext cx="2679192" cy="475488"/>
          </a:xfrm>
          <a:prstGeom prst="rect">
            <a:avLst/>
          </a:prstGeom>
          <a:noFill/>
          <a:ln/>
        </p:spPr>
        <p:txBody>
          <a:bodyPr wrap="square" lIns="0" tIns="0" rIns="0" bIns="0" rtlCol="0" anchor="ctr"/>
          <a:lstStyle/>
          <a:p>
            <a:pPr marL="0" indent="0">
              <a:buNone/>
            </a:pPr>
            <a:r>
              <a:rPr lang="en-US" sz="1600" b="1" dirty="0">
                <a:solidFill>
                  <a:schemeClr val="accent1"/>
                </a:solidFill>
              </a:rPr>
              <a:t>Disability (The Hartford)</a:t>
            </a:r>
            <a:endParaRPr lang="en-US" sz="1600" dirty="0"/>
          </a:p>
        </p:txBody>
      </p:sp>
      <p:sp>
        <p:nvSpPr>
          <p:cNvPr id="19" name="Text 14"/>
          <p:cNvSpPr txBox="1"/>
          <p:nvPr/>
        </p:nvSpPr>
        <p:spPr>
          <a:xfrm>
            <a:off x="8229600" y="2532888"/>
            <a:ext cx="3227832" cy="1234440"/>
          </a:xfrm>
          <a:prstGeom prst="rect">
            <a:avLst/>
          </a:prstGeom>
          <a:noFill/>
          <a:ln/>
        </p:spPr>
        <p:txBody>
          <a:bodyPr wrap="square" lIns="0" tIns="0" rIns="0" bIns="0" rtlCol="0" anchor="t"/>
          <a:lstStyle/>
          <a:p>
            <a:pPr marL="177800" indent="-177800">
              <a:spcAft>
                <a:spcPts val="300"/>
              </a:spcAft>
              <a:buSzPct val="100000"/>
              <a:buChar char="•"/>
            </a:pPr>
            <a:r>
              <a:rPr lang="en-US" sz="1300" dirty="0">
                <a:solidFill>
                  <a:schemeClr val="tx1"/>
                </a:solidFill>
              </a:rPr>
              <a:t>Basic STD: fully paid by Teradyne</a:t>
            </a:r>
            <a:endParaRPr lang="en-US" sz="1300" dirty="0"/>
          </a:p>
          <a:p>
            <a:pPr marL="177800" indent="-177800">
              <a:spcAft>
                <a:spcPts val="300"/>
              </a:spcAft>
              <a:buSzPct val="100000"/>
              <a:buChar char="•"/>
            </a:pPr>
            <a:r>
              <a:rPr lang="en-US" sz="1300" dirty="0">
                <a:solidFill>
                  <a:schemeClr val="tx1"/>
                </a:solidFill>
              </a:rPr>
              <a:t>Supplemental STD: optional</a:t>
            </a:r>
            <a:endParaRPr lang="en-US" sz="1300" dirty="0"/>
          </a:p>
          <a:p>
            <a:pPr marL="177800" indent="-177800">
              <a:spcAft>
                <a:spcPts val="300"/>
              </a:spcAft>
              <a:buSzPct val="100000"/>
              <a:buChar char="•"/>
            </a:pPr>
            <a:r>
              <a:rPr lang="en-US" sz="1300" dirty="0">
                <a:solidFill>
                  <a:schemeClr val="tx1"/>
                </a:solidFill>
              </a:rPr>
              <a:t>LTD: fully paid by Teradyne</a:t>
            </a:r>
            <a:endParaRPr lang="en-US" sz="1300" dirty="0"/>
          </a:p>
        </p:txBody>
      </p:sp>
      <p:sp>
        <p:nvSpPr>
          <p:cNvPr id="20" name="card"/>
          <p:cNvSpPr/>
          <p:nvPr/>
        </p:nvSpPr>
        <p:spPr>
          <a:xfrm>
            <a:off x="548640" y="4041648"/>
            <a:ext cx="3593592" cy="2011680"/>
          </a:xfrm>
          <a:prstGeom prst="roundRect">
            <a:avLst>
              <a:gd name="adj" fmla="val 3636"/>
            </a:avLst>
          </a:prstGeom>
          <a:solidFill>
            <a:schemeClr val="bg2"/>
          </a:solidFill>
          <a:ln/>
        </p:spPr>
        <p:txBody>
          <a:bodyPr/>
          <a:lstStyle/>
          <a:p>
            <a:endParaRPr lang="en-US"/>
          </a:p>
        </p:txBody>
      </p:sp>
      <p:sp>
        <p:nvSpPr>
          <p:cNvPr id="21" name="icon circle"/>
          <p:cNvSpPr/>
          <p:nvPr/>
        </p:nvSpPr>
        <p:spPr>
          <a:xfrm>
            <a:off x="731520" y="4206240"/>
            <a:ext cx="475488" cy="475488"/>
          </a:xfrm>
          <a:prstGeom prst="ellipse">
            <a:avLst/>
          </a:prstGeom>
          <a:solidFill>
            <a:schemeClr val="accent1"/>
          </a:solidFill>
          <a:ln/>
        </p:spPr>
        <p:txBody>
          <a:bodyPr/>
          <a:lstStyle/>
          <a:p>
            <a:endParaRPr lang="en-US"/>
          </a:p>
        </p:txBody>
      </p:sp>
      <p:pic>
        <p:nvPicPr>
          <p:cNvPr id="22" name="Image 3" descr="icon"/>
          <p:cNvPicPr>
            <a:picLocks noChangeAspect="1"/>
          </p:cNvPicPr>
          <p:nvPr/>
        </p:nvPicPr>
        <p:blipFill>
          <a:blip r:embed="rId6"/>
          <a:stretch>
            <a:fillRect/>
          </a:stretch>
        </p:blipFill>
        <p:spPr>
          <a:xfrm>
            <a:off x="836127" y="4310847"/>
            <a:ext cx="266273" cy="266273"/>
          </a:xfrm>
          <a:prstGeom prst="rect">
            <a:avLst/>
          </a:prstGeom>
        </p:spPr>
      </p:pic>
      <p:sp>
        <p:nvSpPr>
          <p:cNvPr id="23" name="Text 17"/>
          <p:cNvSpPr txBox="1"/>
          <p:nvPr/>
        </p:nvSpPr>
        <p:spPr>
          <a:xfrm>
            <a:off x="1325880" y="4206240"/>
            <a:ext cx="2679192" cy="475488"/>
          </a:xfrm>
          <a:prstGeom prst="rect">
            <a:avLst/>
          </a:prstGeom>
          <a:noFill/>
          <a:ln/>
        </p:spPr>
        <p:txBody>
          <a:bodyPr wrap="square" lIns="0" tIns="0" rIns="0" bIns="0" rtlCol="0" anchor="ctr"/>
          <a:lstStyle/>
          <a:p>
            <a:pPr marL="0" indent="0">
              <a:buNone/>
            </a:pPr>
            <a:r>
              <a:rPr lang="en-US" sz="1600" b="1" dirty="0">
                <a:solidFill>
                  <a:schemeClr val="accent1"/>
                </a:solidFill>
              </a:rPr>
              <a:t>Life Insurance (The Hartford)</a:t>
            </a:r>
            <a:endParaRPr lang="en-US" sz="1600" dirty="0"/>
          </a:p>
        </p:txBody>
      </p:sp>
      <p:sp>
        <p:nvSpPr>
          <p:cNvPr id="24" name="Text 18"/>
          <p:cNvSpPr txBox="1"/>
          <p:nvPr/>
        </p:nvSpPr>
        <p:spPr>
          <a:xfrm>
            <a:off x="731520" y="4791456"/>
            <a:ext cx="3227832" cy="1143000"/>
          </a:xfrm>
          <a:prstGeom prst="rect">
            <a:avLst/>
          </a:prstGeom>
          <a:noFill/>
          <a:ln/>
        </p:spPr>
        <p:txBody>
          <a:bodyPr wrap="square" lIns="0" tIns="0" rIns="0" bIns="0" rtlCol="0" anchor="t"/>
          <a:lstStyle/>
          <a:p>
            <a:pPr marL="177800" indent="-177800">
              <a:spcAft>
                <a:spcPts val="300"/>
              </a:spcAft>
              <a:buSzPct val="100000"/>
              <a:buChar char="•"/>
            </a:pPr>
            <a:r>
              <a:rPr lang="en-US" sz="1300" dirty="0">
                <a:solidFill>
                  <a:schemeClr val="tx1"/>
                </a:solidFill>
              </a:rPr>
              <a:t>Basic: fully paid by Teradyne</a:t>
            </a:r>
            <a:endParaRPr lang="en-US" sz="1300" dirty="0"/>
          </a:p>
          <a:p>
            <a:pPr marL="177800" indent="-177800">
              <a:spcAft>
                <a:spcPts val="300"/>
              </a:spcAft>
              <a:buSzPct val="100000"/>
              <a:buChar char="•"/>
            </a:pPr>
            <a:r>
              <a:rPr lang="en-US" sz="1300" dirty="0">
                <a:solidFill>
                  <a:schemeClr val="tx1"/>
                </a:solidFill>
              </a:rPr>
              <a:t>Supplemental: enroll or increase up to guaranteed issue this year</a:t>
            </a:r>
            <a:endParaRPr lang="en-US" sz="1300" dirty="0"/>
          </a:p>
        </p:txBody>
      </p:sp>
      <p:sp>
        <p:nvSpPr>
          <p:cNvPr id="25" name="card"/>
          <p:cNvSpPr/>
          <p:nvPr/>
        </p:nvSpPr>
        <p:spPr>
          <a:xfrm>
            <a:off x="4297680" y="4041648"/>
            <a:ext cx="7342632" cy="2011680"/>
          </a:xfrm>
          <a:prstGeom prst="roundRect">
            <a:avLst>
              <a:gd name="adj" fmla="val 3636"/>
            </a:avLst>
          </a:prstGeom>
          <a:solidFill>
            <a:schemeClr val="bg2"/>
          </a:solidFill>
          <a:ln/>
        </p:spPr>
        <p:txBody>
          <a:bodyPr/>
          <a:lstStyle/>
          <a:p>
            <a:endParaRPr lang="en-US"/>
          </a:p>
        </p:txBody>
      </p:sp>
      <p:sp>
        <p:nvSpPr>
          <p:cNvPr id="26" name="icon circle"/>
          <p:cNvSpPr/>
          <p:nvPr/>
        </p:nvSpPr>
        <p:spPr>
          <a:xfrm>
            <a:off x="4480560" y="4206240"/>
            <a:ext cx="475488" cy="475488"/>
          </a:xfrm>
          <a:prstGeom prst="ellipse">
            <a:avLst/>
          </a:prstGeom>
          <a:solidFill>
            <a:schemeClr val="accent1"/>
          </a:solidFill>
          <a:ln/>
        </p:spPr>
        <p:txBody>
          <a:bodyPr/>
          <a:lstStyle/>
          <a:p>
            <a:endParaRPr lang="en-US"/>
          </a:p>
        </p:txBody>
      </p:sp>
      <p:pic>
        <p:nvPicPr>
          <p:cNvPr id="27" name="Image 4" descr="icon"/>
          <p:cNvPicPr>
            <a:picLocks noChangeAspect="1"/>
          </p:cNvPicPr>
          <p:nvPr/>
        </p:nvPicPr>
        <p:blipFill>
          <a:blip r:embed="rId7"/>
          <a:stretch>
            <a:fillRect/>
          </a:stretch>
        </p:blipFill>
        <p:spPr>
          <a:xfrm>
            <a:off x="4585167" y="4310847"/>
            <a:ext cx="266273" cy="266273"/>
          </a:xfrm>
          <a:prstGeom prst="rect">
            <a:avLst/>
          </a:prstGeom>
        </p:spPr>
      </p:pic>
      <p:sp>
        <p:nvSpPr>
          <p:cNvPr id="28" name="Text 21"/>
          <p:cNvSpPr txBox="1"/>
          <p:nvPr/>
        </p:nvSpPr>
        <p:spPr>
          <a:xfrm>
            <a:off x="5074920" y="4206240"/>
            <a:ext cx="6428232" cy="475488"/>
          </a:xfrm>
          <a:prstGeom prst="rect">
            <a:avLst/>
          </a:prstGeom>
          <a:noFill/>
          <a:ln/>
        </p:spPr>
        <p:txBody>
          <a:bodyPr wrap="square" lIns="0" tIns="0" rIns="0" bIns="0" rtlCol="0" anchor="ctr"/>
          <a:lstStyle/>
          <a:p>
            <a:pPr marL="0" indent="0">
              <a:buNone/>
            </a:pPr>
            <a:r>
              <a:rPr lang="en-US" sz="1600" b="1" dirty="0">
                <a:solidFill>
                  <a:schemeClr val="accent1"/>
                </a:solidFill>
              </a:rPr>
              <a:t>Other Benefits</a:t>
            </a:r>
            <a:endParaRPr lang="en-US" sz="1600" dirty="0"/>
          </a:p>
        </p:txBody>
      </p:sp>
      <p:sp>
        <p:nvSpPr>
          <p:cNvPr id="29" name="Text 22"/>
          <p:cNvSpPr txBox="1"/>
          <p:nvPr/>
        </p:nvSpPr>
        <p:spPr>
          <a:xfrm>
            <a:off x="4480560" y="4791456"/>
            <a:ext cx="6976872" cy="1143000"/>
          </a:xfrm>
          <a:prstGeom prst="rect">
            <a:avLst/>
          </a:prstGeom>
          <a:noFill/>
          <a:ln/>
        </p:spPr>
        <p:txBody>
          <a:bodyPr wrap="square" lIns="0" tIns="0" rIns="0" bIns="0" rtlCol="0" anchor="t"/>
          <a:lstStyle/>
          <a:p>
            <a:pPr marL="177800" indent="-177800">
              <a:spcAft>
                <a:spcPts val="300"/>
              </a:spcAft>
              <a:buSzPct val="100000"/>
              <a:buChar char="•"/>
            </a:pPr>
            <a:r>
              <a:rPr lang="en-US" sz="1300" dirty="0">
                <a:solidFill>
                  <a:schemeClr val="tx1"/>
                </a:solidFill>
              </a:rPr>
              <a:t>Accident, Critical Illness, Hospital Indemnity (The Hartford)</a:t>
            </a:r>
            <a:endParaRPr lang="en-US" sz="1300" dirty="0"/>
          </a:p>
          <a:p>
            <a:pPr marL="177800" indent="-177800">
              <a:spcAft>
                <a:spcPts val="300"/>
              </a:spcAft>
              <a:buSzPct val="100000"/>
              <a:buChar char="•"/>
            </a:pPr>
            <a:r>
              <a:rPr lang="en-US" sz="1300" dirty="0">
                <a:solidFill>
                  <a:schemeClr val="tx1"/>
                </a:solidFill>
              </a:rPr>
              <a:t>HSA, Health Care FSA, Limited Purpose FSA, Dependent Care FSA</a:t>
            </a:r>
            <a:endParaRPr lang="en-US" sz="1300" dirty="0"/>
          </a:p>
          <a:p>
            <a:pPr marL="177800" indent="-177800">
              <a:spcAft>
                <a:spcPts val="300"/>
              </a:spcAft>
              <a:buSzPct val="100000"/>
              <a:buChar char="•"/>
            </a:pPr>
            <a:r>
              <a:rPr lang="en-US" sz="1300" dirty="0">
                <a:solidFill>
                  <a:schemeClr val="tx1"/>
                </a:solidFill>
              </a:rPr>
              <a:t>MetLife Legal Plan; NortonLifeLock ID Theft</a:t>
            </a:r>
            <a:endParaRPr lang="en-US" sz="1300" dirty="0"/>
          </a:p>
        </p:txBody>
      </p:sp>
      <p:sp>
        <p:nvSpPr>
          <p:cNvPr id="30"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What Happens If You Don’t Enroll?</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GET READY TO ENROLL</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2000" b="1" dirty="0">
                <a:solidFill>
                  <a:schemeClr val="accent1"/>
                </a:solidFill>
              </a:rPr>
              <a:t>Update your elections between November 3 – November 20, 2026</a:t>
            </a:r>
            <a:endParaRPr lang="en-US" sz="1500" dirty="0"/>
          </a:p>
        </p:txBody>
      </p:sp>
      <p:sp>
        <p:nvSpPr>
          <p:cNvPr id="5" name="Text 3"/>
          <p:cNvSpPr txBox="1"/>
          <p:nvPr/>
        </p:nvSpPr>
        <p:spPr>
          <a:xfrm>
            <a:off x="548640" y="1645920"/>
            <a:ext cx="11091672" cy="411480"/>
          </a:xfrm>
          <a:prstGeom prst="rect">
            <a:avLst/>
          </a:prstGeom>
          <a:noFill/>
          <a:ln/>
        </p:spPr>
        <p:txBody>
          <a:bodyPr wrap="square" lIns="0" tIns="0" rIns="0" bIns="0" rtlCol="0" anchor="ctr"/>
          <a:lstStyle/>
          <a:p>
            <a:pPr marL="0" indent="0">
              <a:buNone/>
            </a:pPr>
            <a:r>
              <a:rPr lang="en-US" sz="1500" dirty="0">
                <a:solidFill>
                  <a:schemeClr val="tx1"/>
                </a:solidFill>
              </a:rPr>
              <a:t>If you don’t take action, your current 2026 benefits carry over into 2027 </a:t>
            </a:r>
            <a:r>
              <a:rPr lang="en-US" sz="1500" b="1" dirty="0">
                <a:solidFill>
                  <a:schemeClr val="tx1"/>
                </a:solidFill>
              </a:rPr>
              <a:t>except</a:t>
            </a:r>
            <a:r>
              <a:rPr lang="en-US" sz="1500" dirty="0">
                <a:solidFill>
                  <a:schemeClr val="tx1"/>
                </a:solidFill>
              </a:rPr>
              <a:t> your elections for these accounts:</a:t>
            </a:r>
            <a:endParaRPr lang="en-US" sz="1500" dirty="0"/>
          </a:p>
        </p:txBody>
      </p:sp>
      <p:sp>
        <p:nvSpPr>
          <p:cNvPr id="6" name="card"/>
          <p:cNvSpPr/>
          <p:nvPr/>
        </p:nvSpPr>
        <p:spPr>
          <a:xfrm>
            <a:off x="548640" y="2240280"/>
            <a:ext cx="2670048" cy="1691640"/>
          </a:xfrm>
          <a:prstGeom prst="roundRect">
            <a:avLst>
              <a:gd name="adj" fmla="val 4324"/>
            </a:avLst>
          </a:prstGeom>
          <a:solidFill>
            <a:schemeClr val="bg2"/>
          </a:solidFill>
          <a:ln/>
        </p:spPr>
        <p:txBody>
          <a:bodyPr/>
          <a:lstStyle/>
          <a:p>
            <a:endParaRPr lang="en-US"/>
          </a:p>
        </p:txBody>
      </p:sp>
      <p:sp>
        <p:nvSpPr>
          <p:cNvPr id="7" name="icon circle"/>
          <p:cNvSpPr/>
          <p:nvPr/>
        </p:nvSpPr>
        <p:spPr>
          <a:xfrm>
            <a:off x="1517904" y="2423160"/>
            <a:ext cx="731520" cy="731520"/>
          </a:xfrm>
          <a:prstGeom prst="ellipse">
            <a:avLst/>
          </a:prstGeom>
          <a:solidFill>
            <a:schemeClr val="accent1"/>
          </a:solidFill>
          <a:ln/>
        </p:spPr>
        <p:txBody>
          <a:bodyPr/>
          <a:lstStyle/>
          <a:p>
            <a:endParaRPr lang="en-US"/>
          </a:p>
        </p:txBody>
      </p:sp>
      <p:pic>
        <p:nvPicPr>
          <p:cNvPr id="8" name="Image 0" descr="icon"/>
          <p:cNvPicPr>
            <a:picLocks noChangeAspect="1"/>
          </p:cNvPicPr>
          <p:nvPr/>
        </p:nvPicPr>
        <p:blipFill>
          <a:blip r:embed="rId3"/>
          <a:stretch>
            <a:fillRect/>
          </a:stretch>
        </p:blipFill>
        <p:spPr>
          <a:xfrm>
            <a:off x="1678838" y="2584094"/>
            <a:ext cx="409651" cy="409651"/>
          </a:xfrm>
          <a:prstGeom prst="rect">
            <a:avLst/>
          </a:prstGeom>
        </p:spPr>
      </p:pic>
      <p:sp>
        <p:nvSpPr>
          <p:cNvPr id="9" name="Text 6"/>
          <p:cNvSpPr txBox="1"/>
          <p:nvPr/>
        </p:nvSpPr>
        <p:spPr>
          <a:xfrm>
            <a:off x="685800" y="3200400"/>
            <a:ext cx="2395728" cy="640080"/>
          </a:xfrm>
          <a:prstGeom prst="rect">
            <a:avLst/>
          </a:prstGeom>
          <a:noFill/>
          <a:ln/>
        </p:spPr>
        <p:txBody>
          <a:bodyPr wrap="square" lIns="0" tIns="0" rIns="0" bIns="0" rtlCol="0" anchor="ctr"/>
          <a:lstStyle/>
          <a:p>
            <a:pPr marL="0" indent="0" algn="ctr">
              <a:buNone/>
            </a:pPr>
            <a:r>
              <a:rPr lang="en-US" sz="1500" b="1" dirty="0">
                <a:solidFill>
                  <a:schemeClr val="tx1"/>
                </a:solidFill>
              </a:rPr>
              <a:t>Health Savings Account (HSA)</a:t>
            </a:r>
            <a:endParaRPr lang="en-US" sz="1500" dirty="0"/>
          </a:p>
        </p:txBody>
      </p:sp>
      <p:sp>
        <p:nvSpPr>
          <p:cNvPr id="10" name="card"/>
          <p:cNvSpPr/>
          <p:nvPr/>
        </p:nvSpPr>
        <p:spPr>
          <a:xfrm>
            <a:off x="3355848" y="2240280"/>
            <a:ext cx="2670048" cy="1691640"/>
          </a:xfrm>
          <a:prstGeom prst="roundRect">
            <a:avLst>
              <a:gd name="adj" fmla="val 4324"/>
            </a:avLst>
          </a:prstGeom>
          <a:solidFill>
            <a:schemeClr val="bg2"/>
          </a:solidFill>
          <a:ln/>
        </p:spPr>
        <p:txBody>
          <a:bodyPr/>
          <a:lstStyle/>
          <a:p>
            <a:endParaRPr lang="en-US"/>
          </a:p>
        </p:txBody>
      </p:sp>
      <p:sp>
        <p:nvSpPr>
          <p:cNvPr id="11" name="icon circle"/>
          <p:cNvSpPr/>
          <p:nvPr/>
        </p:nvSpPr>
        <p:spPr>
          <a:xfrm>
            <a:off x="4325112" y="2423160"/>
            <a:ext cx="731520" cy="731520"/>
          </a:xfrm>
          <a:prstGeom prst="ellipse">
            <a:avLst/>
          </a:prstGeom>
          <a:solidFill>
            <a:schemeClr val="accent2"/>
          </a:solidFill>
          <a:ln/>
        </p:spPr>
        <p:txBody>
          <a:bodyPr/>
          <a:lstStyle/>
          <a:p>
            <a:endParaRPr lang="en-US"/>
          </a:p>
        </p:txBody>
      </p:sp>
      <p:pic>
        <p:nvPicPr>
          <p:cNvPr id="12" name="Image 1" descr="icon"/>
          <p:cNvPicPr>
            <a:picLocks noChangeAspect="1"/>
          </p:cNvPicPr>
          <p:nvPr/>
        </p:nvPicPr>
        <p:blipFill>
          <a:blip r:embed="rId4"/>
          <a:stretch>
            <a:fillRect/>
          </a:stretch>
        </p:blipFill>
        <p:spPr>
          <a:xfrm>
            <a:off x="4486046" y="2584094"/>
            <a:ext cx="409651" cy="409651"/>
          </a:xfrm>
          <a:prstGeom prst="rect">
            <a:avLst/>
          </a:prstGeom>
        </p:spPr>
      </p:pic>
      <p:sp>
        <p:nvSpPr>
          <p:cNvPr id="13" name="Text 9"/>
          <p:cNvSpPr txBox="1"/>
          <p:nvPr/>
        </p:nvSpPr>
        <p:spPr>
          <a:xfrm>
            <a:off x="3493008" y="3200400"/>
            <a:ext cx="2395728" cy="640080"/>
          </a:xfrm>
          <a:prstGeom prst="rect">
            <a:avLst/>
          </a:prstGeom>
          <a:noFill/>
          <a:ln/>
        </p:spPr>
        <p:txBody>
          <a:bodyPr wrap="square" lIns="0" tIns="0" rIns="0" bIns="0" rtlCol="0" anchor="ctr"/>
          <a:lstStyle/>
          <a:p>
            <a:pPr marL="0" indent="0" algn="ctr">
              <a:buNone/>
            </a:pPr>
            <a:r>
              <a:rPr lang="en-US" sz="1500" b="1" dirty="0">
                <a:solidFill>
                  <a:schemeClr val="tx1"/>
                </a:solidFill>
              </a:rPr>
              <a:t>Health Care FSA</a:t>
            </a:r>
            <a:endParaRPr lang="en-US" sz="1500" dirty="0"/>
          </a:p>
        </p:txBody>
      </p:sp>
      <p:sp>
        <p:nvSpPr>
          <p:cNvPr id="14" name="card"/>
          <p:cNvSpPr/>
          <p:nvPr/>
        </p:nvSpPr>
        <p:spPr>
          <a:xfrm>
            <a:off x="6163056" y="2240280"/>
            <a:ext cx="2670048" cy="1691640"/>
          </a:xfrm>
          <a:prstGeom prst="roundRect">
            <a:avLst>
              <a:gd name="adj" fmla="val 4324"/>
            </a:avLst>
          </a:prstGeom>
          <a:solidFill>
            <a:schemeClr val="bg2"/>
          </a:solidFill>
          <a:ln/>
        </p:spPr>
        <p:txBody>
          <a:bodyPr/>
          <a:lstStyle/>
          <a:p>
            <a:endParaRPr lang="en-US"/>
          </a:p>
        </p:txBody>
      </p:sp>
      <p:sp>
        <p:nvSpPr>
          <p:cNvPr id="15" name="icon circle"/>
          <p:cNvSpPr/>
          <p:nvPr/>
        </p:nvSpPr>
        <p:spPr>
          <a:xfrm>
            <a:off x="7132320" y="2423160"/>
            <a:ext cx="731520" cy="731520"/>
          </a:xfrm>
          <a:prstGeom prst="ellipse">
            <a:avLst/>
          </a:prstGeom>
          <a:solidFill>
            <a:schemeClr val="accent1"/>
          </a:solidFill>
          <a:ln/>
        </p:spPr>
        <p:txBody>
          <a:bodyPr/>
          <a:lstStyle/>
          <a:p>
            <a:endParaRPr lang="en-US"/>
          </a:p>
        </p:txBody>
      </p:sp>
      <p:pic>
        <p:nvPicPr>
          <p:cNvPr id="16" name="Image 2" descr="icon"/>
          <p:cNvPicPr>
            <a:picLocks noChangeAspect="1"/>
          </p:cNvPicPr>
          <p:nvPr/>
        </p:nvPicPr>
        <p:blipFill>
          <a:blip r:embed="rId5"/>
          <a:stretch>
            <a:fillRect/>
          </a:stretch>
        </p:blipFill>
        <p:spPr>
          <a:xfrm>
            <a:off x="7293254" y="2584094"/>
            <a:ext cx="409651" cy="409651"/>
          </a:xfrm>
          <a:prstGeom prst="rect">
            <a:avLst/>
          </a:prstGeom>
        </p:spPr>
      </p:pic>
      <p:sp>
        <p:nvSpPr>
          <p:cNvPr id="17" name="Text 12"/>
          <p:cNvSpPr txBox="1"/>
          <p:nvPr/>
        </p:nvSpPr>
        <p:spPr>
          <a:xfrm>
            <a:off x="6300216" y="3200400"/>
            <a:ext cx="2395728" cy="640080"/>
          </a:xfrm>
          <a:prstGeom prst="rect">
            <a:avLst/>
          </a:prstGeom>
          <a:noFill/>
          <a:ln/>
        </p:spPr>
        <p:txBody>
          <a:bodyPr wrap="square" lIns="0" tIns="0" rIns="0" bIns="0" rtlCol="0" anchor="ctr"/>
          <a:lstStyle/>
          <a:p>
            <a:pPr marL="0" indent="0" algn="ctr">
              <a:buNone/>
            </a:pPr>
            <a:r>
              <a:rPr lang="en-US" sz="1500" b="1" dirty="0">
                <a:solidFill>
                  <a:schemeClr val="tx1"/>
                </a:solidFill>
              </a:rPr>
              <a:t>Limited Purpose Health Care FSA</a:t>
            </a:r>
            <a:endParaRPr lang="en-US" sz="1500" dirty="0"/>
          </a:p>
        </p:txBody>
      </p:sp>
      <p:sp>
        <p:nvSpPr>
          <p:cNvPr id="18" name="card"/>
          <p:cNvSpPr/>
          <p:nvPr/>
        </p:nvSpPr>
        <p:spPr>
          <a:xfrm>
            <a:off x="8970264" y="2240280"/>
            <a:ext cx="2670048" cy="1691640"/>
          </a:xfrm>
          <a:prstGeom prst="roundRect">
            <a:avLst>
              <a:gd name="adj" fmla="val 4324"/>
            </a:avLst>
          </a:prstGeom>
          <a:solidFill>
            <a:schemeClr val="bg2"/>
          </a:solidFill>
          <a:ln/>
        </p:spPr>
        <p:txBody>
          <a:bodyPr/>
          <a:lstStyle/>
          <a:p>
            <a:endParaRPr lang="en-US"/>
          </a:p>
        </p:txBody>
      </p:sp>
      <p:sp>
        <p:nvSpPr>
          <p:cNvPr id="19" name="icon circle"/>
          <p:cNvSpPr/>
          <p:nvPr/>
        </p:nvSpPr>
        <p:spPr>
          <a:xfrm>
            <a:off x="9939528" y="2423160"/>
            <a:ext cx="731520" cy="731520"/>
          </a:xfrm>
          <a:prstGeom prst="ellipse">
            <a:avLst/>
          </a:prstGeom>
          <a:solidFill>
            <a:schemeClr val="accent2"/>
          </a:solidFill>
          <a:ln/>
        </p:spPr>
        <p:txBody>
          <a:bodyPr/>
          <a:lstStyle/>
          <a:p>
            <a:endParaRPr lang="en-US"/>
          </a:p>
        </p:txBody>
      </p:sp>
      <p:pic>
        <p:nvPicPr>
          <p:cNvPr id="20" name="Image 3" descr="icon"/>
          <p:cNvPicPr>
            <a:picLocks noChangeAspect="1"/>
          </p:cNvPicPr>
          <p:nvPr/>
        </p:nvPicPr>
        <p:blipFill>
          <a:blip r:embed="rId6"/>
          <a:stretch>
            <a:fillRect/>
          </a:stretch>
        </p:blipFill>
        <p:spPr>
          <a:xfrm>
            <a:off x="10100462" y="2584094"/>
            <a:ext cx="409651" cy="409651"/>
          </a:xfrm>
          <a:prstGeom prst="rect">
            <a:avLst/>
          </a:prstGeom>
        </p:spPr>
      </p:pic>
      <p:sp>
        <p:nvSpPr>
          <p:cNvPr id="21" name="Text 15"/>
          <p:cNvSpPr txBox="1"/>
          <p:nvPr/>
        </p:nvSpPr>
        <p:spPr>
          <a:xfrm>
            <a:off x="9107424" y="3200400"/>
            <a:ext cx="2395728" cy="640080"/>
          </a:xfrm>
          <a:prstGeom prst="rect">
            <a:avLst/>
          </a:prstGeom>
          <a:noFill/>
          <a:ln/>
        </p:spPr>
        <p:txBody>
          <a:bodyPr wrap="square" lIns="0" tIns="0" rIns="0" bIns="0" rtlCol="0" anchor="ctr"/>
          <a:lstStyle/>
          <a:p>
            <a:pPr marL="0" indent="0" algn="ctr">
              <a:buNone/>
            </a:pPr>
            <a:r>
              <a:rPr lang="en-US" sz="1500" b="1" dirty="0">
                <a:solidFill>
                  <a:schemeClr val="tx1"/>
                </a:solidFill>
              </a:rPr>
              <a:t>Dependent Care FSA</a:t>
            </a:r>
            <a:endParaRPr lang="en-US" sz="1500" dirty="0"/>
          </a:p>
        </p:txBody>
      </p:sp>
      <p:sp>
        <p:nvSpPr>
          <p:cNvPr id="22" name="icon circle"/>
          <p:cNvSpPr/>
          <p:nvPr/>
        </p:nvSpPr>
        <p:spPr>
          <a:xfrm>
            <a:off x="548640" y="4160520"/>
            <a:ext cx="548640" cy="548640"/>
          </a:xfrm>
          <a:prstGeom prst="ellipse">
            <a:avLst/>
          </a:prstGeom>
          <a:solidFill>
            <a:schemeClr val="accent4"/>
          </a:solidFill>
          <a:ln/>
        </p:spPr>
        <p:txBody>
          <a:bodyPr/>
          <a:lstStyle/>
          <a:p>
            <a:endParaRPr lang="en-US"/>
          </a:p>
        </p:txBody>
      </p:sp>
      <p:pic>
        <p:nvPicPr>
          <p:cNvPr id="23" name="Image 4" descr="icon"/>
          <p:cNvPicPr>
            <a:picLocks noChangeAspect="1"/>
          </p:cNvPicPr>
          <p:nvPr/>
        </p:nvPicPr>
        <p:blipFill>
          <a:blip r:embed="rId7"/>
          <a:stretch>
            <a:fillRect/>
          </a:stretch>
        </p:blipFill>
        <p:spPr>
          <a:xfrm>
            <a:off x="669341" y="4281221"/>
            <a:ext cx="307238" cy="307238"/>
          </a:xfrm>
          <a:prstGeom prst="rect">
            <a:avLst/>
          </a:prstGeom>
        </p:spPr>
      </p:pic>
      <p:sp>
        <p:nvSpPr>
          <p:cNvPr id="24" name="Text 17"/>
          <p:cNvSpPr txBox="1"/>
          <p:nvPr/>
        </p:nvSpPr>
        <p:spPr>
          <a:xfrm>
            <a:off x="1280160" y="4160520"/>
            <a:ext cx="10332720" cy="548640"/>
          </a:xfrm>
          <a:prstGeom prst="rect">
            <a:avLst/>
          </a:prstGeom>
          <a:noFill/>
          <a:ln/>
        </p:spPr>
        <p:txBody>
          <a:bodyPr wrap="square" lIns="0" tIns="0" rIns="0" bIns="0" rtlCol="0" anchor="ctr"/>
          <a:lstStyle/>
          <a:p>
            <a:pPr marL="0" indent="0">
              <a:buNone/>
            </a:pPr>
            <a:r>
              <a:rPr lang="en-US" sz="1700" b="1" dirty="0">
                <a:solidFill>
                  <a:schemeClr val="accent1"/>
                </a:solidFill>
              </a:rPr>
              <a:t>You must make an election each year if you want any of these pre-tax benefits.</a:t>
            </a:r>
            <a:endParaRPr lang="en-US" sz="1700" dirty="0"/>
          </a:p>
        </p:txBody>
      </p:sp>
      <p:sp>
        <p:nvSpPr>
          <p:cNvPr id="25" name="Shape 18"/>
          <p:cNvSpPr/>
          <p:nvPr/>
        </p:nvSpPr>
        <p:spPr>
          <a:xfrm>
            <a:off x="548640" y="5029200"/>
            <a:ext cx="11091672" cy="777240"/>
          </a:xfrm>
          <a:prstGeom prst="roundRect">
            <a:avLst>
              <a:gd name="adj" fmla="val 9412"/>
            </a:avLst>
          </a:prstGeom>
          <a:solidFill>
            <a:schemeClr val="accent1"/>
          </a:solidFill>
          <a:ln/>
        </p:spPr>
        <p:txBody>
          <a:bodyPr/>
          <a:lstStyle/>
          <a:p>
            <a:endParaRPr lang="en-US"/>
          </a:p>
        </p:txBody>
      </p:sp>
      <p:sp>
        <p:nvSpPr>
          <p:cNvPr id="26" name="Text 19"/>
          <p:cNvSpPr txBox="1"/>
          <p:nvPr/>
        </p:nvSpPr>
        <p:spPr>
          <a:xfrm>
            <a:off x="731520" y="5029200"/>
            <a:ext cx="10725912" cy="777240"/>
          </a:xfrm>
          <a:prstGeom prst="rect">
            <a:avLst/>
          </a:prstGeom>
          <a:noFill/>
          <a:ln/>
        </p:spPr>
        <p:txBody>
          <a:bodyPr wrap="square" lIns="0" tIns="0" rIns="0" bIns="0" rtlCol="0" anchor="ctr"/>
          <a:lstStyle/>
          <a:p>
            <a:pPr marL="0" indent="0" algn="ctr">
              <a:buNone/>
            </a:pPr>
            <a:r>
              <a:rPr lang="en-US" sz="1400" dirty="0">
                <a:solidFill>
                  <a:schemeClr val="bg1"/>
                </a:solidFill>
              </a:rPr>
              <a:t>Reminder: the Health Care FSA has a $680 annual rollover limit. Dependent Care FSA participants have until March 15, 2027 to incur eligible 2026 expenses and until March 31, 2027 to submit claims.</a:t>
            </a:r>
            <a:endParaRPr lang="en-US" sz="1400" dirty="0"/>
          </a:p>
        </p:txBody>
      </p:sp>
      <p:sp>
        <p:nvSpPr>
          <p:cNvPr id="27"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How to Enroll</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GET READY TO ENROLL</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2000" b="1" dirty="0">
                <a:solidFill>
                  <a:schemeClr val="accent1"/>
                </a:solidFill>
              </a:rPr>
              <a:t>Make your elections in Benefitfocus by November 20, 2026</a:t>
            </a:r>
            <a:endParaRPr lang="en-US" sz="1500" dirty="0"/>
          </a:p>
        </p:txBody>
      </p:sp>
      <p:sp>
        <p:nvSpPr>
          <p:cNvPr id="5" name="Text 3"/>
          <p:cNvSpPr txBox="1"/>
          <p:nvPr/>
        </p:nvSpPr>
        <p:spPr>
          <a:xfrm>
            <a:off x="548640" y="1691640"/>
            <a:ext cx="11091672" cy="822960"/>
          </a:xfrm>
          <a:prstGeom prst="rect">
            <a:avLst/>
          </a:prstGeom>
          <a:noFill/>
          <a:ln/>
        </p:spPr>
        <p:txBody>
          <a:bodyPr wrap="square" lIns="0" tIns="0" rIns="0" bIns="0" rtlCol="0" anchor="ctr"/>
          <a:lstStyle/>
          <a:p>
            <a:pPr marL="0" indent="0">
              <a:buNone/>
            </a:pPr>
            <a:r>
              <a:rPr lang="en-US" sz="1450" dirty="0">
                <a:solidFill>
                  <a:schemeClr val="tx1"/>
                </a:solidFill>
              </a:rPr>
              <a:t>The decisions you make during Open Enrollment affect your whole family, so share this information with the other decision makers in your household. Review plan details at www.teradyne.com/benefits, then enroll in Benefitfocus. For family coverage, select each dependent to be covered.</a:t>
            </a:r>
            <a:endParaRPr lang="en-US" sz="1450" dirty="0"/>
          </a:p>
        </p:txBody>
      </p:sp>
      <p:sp>
        <p:nvSpPr>
          <p:cNvPr id="6" name="card"/>
          <p:cNvSpPr/>
          <p:nvPr/>
        </p:nvSpPr>
        <p:spPr>
          <a:xfrm>
            <a:off x="548640" y="2697480"/>
            <a:ext cx="5449824" cy="1417320"/>
          </a:xfrm>
          <a:prstGeom prst="roundRect">
            <a:avLst>
              <a:gd name="adj" fmla="val 5161"/>
            </a:avLst>
          </a:prstGeom>
          <a:solidFill>
            <a:schemeClr val="bg2"/>
          </a:solidFill>
          <a:ln/>
        </p:spPr>
        <p:txBody>
          <a:bodyPr/>
          <a:lstStyle/>
          <a:p>
            <a:endParaRPr lang="en-US"/>
          </a:p>
        </p:txBody>
      </p:sp>
      <p:sp>
        <p:nvSpPr>
          <p:cNvPr id="7" name="icon circle"/>
          <p:cNvSpPr/>
          <p:nvPr/>
        </p:nvSpPr>
        <p:spPr>
          <a:xfrm>
            <a:off x="777240" y="2880360"/>
            <a:ext cx="594360" cy="594360"/>
          </a:xfrm>
          <a:prstGeom prst="ellipse">
            <a:avLst/>
          </a:prstGeom>
          <a:solidFill>
            <a:schemeClr val="accent1"/>
          </a:solidFill>
          <a:ln/>
        </p:spPr>
        <p:txBody>
          <a:bodyPr/>
          <a:lstStyle/>
          <a:p>
            <a:endParaRPr lang="en-US"/>
          </a:p>
        </p:txBody>
      </p:sp>
      <p:pic>
        <p:nvPicPr>
          <p:cNvPr id="8" name="Image 0" descr="icon"/>
          <p:cNvPicPr>
            <a:picLocks noChangeAspect="1"/>
          </p:cNvPicPr>
          <p:nvPr/>
        </p:nvPicPr>
        <p:blipFill>
          <a:blip r:embed="rId3"/>
          <a:stretch>
            <a:fillRect/>
          </a:stretch>
        </p:blipFill>
        <p:spPr>
          <a:xfrm>
            <a:off x="907999" y="3011119"/>
            <a:ext cx="332842" cy="332842"/>
          </a:xfrm>
          <a:prstGeom prst="rect">
            <a:avLst/>
          </a:prstGeom>
        </p:spPr>
      </p:pic>
      <p:sp>
        <p:nvSpPr>
          <p:cNvPr id="9" name="Text 6"/>
          <p:cNvSpPr txBox="1"/>
          <p:nvPr/>
        </p:nvSpPr>
        <p:spPr>
          <a:xfrm>
            <a:off x="1554480" y="2880360"/>
            <a:ext cx="4206240" cy="594360"/>
          </a:xfrm>
          <a:prstGeom prst="rect">
            <a:avLst/>
          </a:prstGeom>
          <a:noFill/>
          <a:ln/>
        </p:spPr>
        <p:txBody>
          <a:bodyPr wrap="square" lIns="0" tIns="0" rIns="0" bIns="0" rtlCol="0" anchor="ctr"/>
          <a:lstStyle/>
          <a:p>
            <a:pPr marL="0" indent="0">
              <a:buNone/>
            </a:pPr>
            <a:r>
              <a:rPr lang="en-US" sz="1700" b="1" dirty="0">
                <a:solidFill>
                  <a:schemeClr val="accent1"/>
                </a:solidFill>
              </a:rPr>
              <a:t>From your desktop</a:t>
            </a:r>
            <a:endParaRPr lang="en-US" sz="1700" dirty="0"/>
          </a:p>
        </p:txBody>
      </p:sp>
      <p:sp>
        <p:nvSpPr>
          <p:cNvPr id="10" name="Text 7"/>
          <p:cNvSpPr txBox="1"/>
          <p:nvPr/>
        </p:nvSpPr>
        <p:spPr>
          <a:xfrm>
            <a:off x="1554480" y="3474720"/>
            <a:ext cx="4251960" cy="594360"/>
          </a:xfrm>
          <a:prstGeom prst="rect">
            <a:avLst/>
          </a:prstGeom>
          <a:noFill/>
          <a:ln/>
        </p:spPr>
        <p:txBody>
          <a:bodyPr wrap="square" lIns="0" tIns="0" rIns="0" bIns="0" rtlCol="0" anchor="t"/>
          <a:lstStyle/>
          <a:p>
            <a:pPr marL="0" indent="0">
              <a:buNone/>
            </a:pPr>
            <a:r>
              <a:rPr lang="en-US" sz="1300" dirty="0">
                <a:solidFill>
                  <a:schemeClr val="tx1"/>
                </a:solidFill>
              </a:rPr>
              <a:t>Benefitfocus is accessible through Single Sign-On via the Benefitfocus tile or under the My Info section on your Thrive homepage.</a:t>
            </a:r>
            <a:endParaRPr lang="en-US" sz="1300" dirty="0"/>
          </a:p>
        </p:txBody>
      </p:sp>
      <p:sp>
        <p:nvSpPr>
          <p:cNvPr id="11" name="card"/>
          <p:cNvSpPr/>
          <p:nvPr/>
        </p:nvSpPr>
        <p:spPr>
          <a:xfrm>
            <a:off x="6190488" y="2697480"/>
            <a:ext cx="5449824" cy="1417320"/>
          </a:xfrm>
          <a:prstGeom prst="roundRect">
            <a:avLst>
              <a:gd name="adj" fmla="val 5161"/>
            </a:avLst>
          </a:prstGeom>
          <a:solidFill>
            <a:schemeClr val="bg2"/>
          </a:solidFill>
          <a:ln/>
        </p:spPr>
        <p:txBody>
          <a:bodyPr/>
          <a:lstStyle/>
          <a:p>
            <a:endParaRPr lang="en-US"/>
          </a:p>
        </p:txBody>
      </p:sp>
      <p:sp>
        <p:nvSpPr>
          <p:cNvPr id="12" name="icon circle"/>
          <p:cNvSpPr/>
          <p:nvPr/>
        </p:nvSpPr>
        <p:spPr>
          <a:xfrm>
            <a:off x="6419088" y="2880360"/>
            <a:ext cx="594360" cy="594360"/>
          </a:xfrm>
          <a:prstGeom prst="ellipse">
            <a:avLst/>
          </a:prstGeom>
          <a:solidFill>
            <a:schemeClr val="accent2"/>
          </a:solidFill>
          <a:ln/>
        </p:spPr>
        <p:txBody>
          <a:bodyPr/>
          <a:lstStyle/>
          <a:p>
            <a:endParaRPr lang="en-US"/>
          </a:p>
        </p:txBody>
      </p:sp>
      <p:pic>
        <p:nvPicPr>
          <p:cNvPr id="13" name="Image 1" descr="icon"/>
          <p:cNvPicPr>
            <a:picLocks noChangeAspect="1"/>
          </p:cNvPicPr>
          <p:nvPr/>
        </p:nvPicPr>
        <p:blipFill>
          <a:blip r:embed="rId4"/>
          <a:stretch>
            <a:fillRect/>
          </a:stretch>
        </p:blipFill>
        <p:spPr>
          <a:xfrm>
            <a:off x="6549847" y="3011119"/>
            <a:ext cx="332842" cy="332842"/>
          </a:xfrm>
          <a:prstGeom prst="rect">
            <a:avLst/>
          </a:prstGeom>
        </p:spPr>
      </p:pic>
      <p:sp>
        <p:nvSpPr>
          <p:cNvPr id="14" name="Text 10"/>
          <p:cNvSpPr txBox="1"/>
          <p:nvPr/>
        </p:nvSpPr>
        <p:spPr>
          <a:xfrm>
            <a:off x="7196328" y="2880360"/>
            <a:ext cx="4206240" cy="594360"/>
          </a:xfrm>
          <a:prstGeom prst="rect">
            <a:avLst/>
          </a:prstGeom>
          <a:noFill/>
          <a:ln/>
        </p:spPr>
        <p:txBody>
          <a:bodyPr wrap="square" lIns="0" tIns="0" rIns="0" bIns="0" rtlCol="0" anchor="ctr"/>
          <a:lstStyle/>
          <a:p>
            <a:pPr marL="0" indent="0">
              <a:buNone/>
            </a:pPr>
            <a:r>
              <a:rPr lang="en-US" sz="1700" b="1" dirty="0">
                <a:solidFill>
                  <a:schemeClr val="accent1"/>
                </a:solidFill>
              </a:rPr>
              <a:t>From your mobile device</a:t>
            </a:r>
            <a:endParaRPr lang="en-US" sz="1700" dirty="0"/>
          </a:p>
        </p:txBody>
      </p:sp>
      <p:sp>
        <p:nvSpPr>
          <p:cNvPr id="15" name="Text 11"/>
          <p:cNvSpPr txBox="1"/>
          <p:nvPr/>
        </p:nvSpPr>
        <p:spPr>
          <a:xfrm>
            <a:off x="7196328" y="3474720"/>
            <a:ext cx="4251960" cy="594360"/>
          </a:xfrm>
          <a:prstGeom prst="rect">
            <a:avLst/>
          </a:prstGeom>
          <a:noFill/>
          <a:ln/>
        </p:spPr>
        <p:txBody>
          <a:bodyPr wrap="square" lIns="0" tIns="0" rIns="0" bIns="0" rtlCol="0" anchor="t"/>
          <a:lstStyle/>
          <a:p>
            <a:pPr marL="0" indent="0">
              <a:buNone/>
            </a:pPr>
            <a:r>
              <a:rPr lang="en-US" sz="1300" dirty="0">
                <a:solidFill>
                  <a:schemeClr val="tx1"/>
                </a:solidFill>
              </a:rPr>
              <a:t>Download the Benefitfocus mobile app from the Google Play or Apple App Store.</a:t>
            </a:r>
            <a:endParaRPr lang="en-US" sz="1300" dirty="0"/>
          </a:p>
        </p:txBody>
      </p:sp>
      <p:sp>
        <p:nvSpPr>
          <p:cNvPr id="16" name="Text 12"/>
          <p:cNvSpPr txBox="1"/>
          <p:nvPr/>
        </p:nvSpPr>
        <p:spPr>
          <a:xfrm>
            <a:off x="548640" y="4343400"/>
            <a:ext cx="10972800" cy="365760"/>
          </a:xfrm>
          <a:prstGeom prst="rect">
            <a:avLst/>
          </a:prstGeom>
          <a:noFill/>
          <a:ln/>
        </p:spPr>
        <p:txBody>
          <a:bodyPr wrap="square" lIns="0" tIns="0" rIns="0" bIns="0" rtlCol="0" anchor="ctr"/>
          <a:lstStyle/>
          <a:p>
            <a:pPr marL="0" indent="0">
              <a:buNone/>
            </a:pPr>
            <a:r>
              <a:rPr lang="en-US" sz="1700" b="1" dirty="0">
                <a:solidFill>
                  <a:schemeClr val="accent1"/>
                </a:solidFill>
              </a:rPr>
              <a:t>Changing coverage during the year</a:t>
            </a:r>
            <a:endParaRPr lang="en-US" sz="1700" dirty="0"/>
          </a:p>
        </p:txBody>
      </p:sp>
      <p:sp>
        <p:nvSpPr>
          <p:cNvPr id="17" name="Text 13"/>
          <p:cNvSpPr txBox="1"/>
          <p:nvPr/>
        </p:nvSpPr>
        <p:spPr>
          <a:xfrm>
            <a:off x="548640" y="4754880"/>
            <a:ext cx="11091672" cy="822960"/>
          </a:xfrm>
          <a:prstGeom prst="rect">
            <a:avLst/>
          </a:prstGeom>
          <a:noFill/>
          <a:ln/>
        </p:spPr>
        <p:txBody>
          <a:bodyPr wrap="square" lIns="0" tIns="0" rIns="0" bIns="0" rtlCol="0" anchor="t"/>
          <a:lstStyle/>
          <a:p>
            <a:pPr marL="0" indent="0">
              <a:buNone/>
            </a:pPr>
            <a:r>
              <a:rPr lang="en-US" sz="1400" dirty="0">
                <a:solidFill>
                  <a:schemeClr val="tx1"/>
                </a:solidFill>
              </a:rPr>
              <a:t>Outside Open Enrollment, changes are allowed only for an IRS qualifying life event (such as marriage, divorce, birth, adoption, or a change in employment status), and must be consistent with the event. Changes are allowed within 30 days of the life event happening.</a:t>
            </a:r>
            <a:endParaRPr lang="en-US" sz="14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Other Considerations</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GET READY TO ENROLL</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Whether or not you make changes, now is a great time to get ready for the new year</a:t>
            </a:r>
            <a:endParaRPr lang="en-US" sz="1500" dirty="0"/>
          </a:p>
        </p:txBody>
      </p:sp>
      <p:sp>
        <p:nvSpPr>
          <p:cNvPr id="5" name="card"/>
          <p:cNvSpPr/>
          <p:nvPr/>
        </p:nvSpPr>
        <p:spPr>
          <a:xfrm>
            <a:off x="548640" y="1737360"/>
            <a:ext cx="11091672" cy="585216"/>
          </a:xfrm>
          <a:prstGeom prst="roundRect">
            <a:avLst>
              <a:gd name="adj" fmla="val 12500"/>
            </a:avLst>
          </a:prstGeom>
          <a:solidFill>
            <a:schemeClr val="bg2"/>
          </a:solidFill>
          <a:ln/>
        </p:spPr>
        <p:txBody>
          <a:bodyPr/>
          <a:lstStyle/>
          <a:p>
            <a:endParaRPr lang="en-US"/>
          </a:p>
        </p:txBody>
      </p:sp>
      <p:pic>
        <p:nvPicPr>
          <p:cNvPr id="6" name="Image 0" descr="/tmp/d/a/ic142.png"/>
          <p:cNvPicPr>
            <a:picLocks noChangeAspect="1"/>
          </p:cNvPicPr>
          <p:nvPr/>
        </p:nvPicPr>
        <p:blipFill>
          <a:blip r:embed="rId3"/>
          <a:stretch>
            <a:fillRect/>
          </a:stretch>
        </p:blipFill>
        <p:spPr>
          <a:xfrm>
            <a:off x="731520" y="1865376"/>
            <a:ext cx="329184" cy="329184"/>
          </a:xfrm>
          <a:prstGeom prst="rect">
            <a:avLst/>
          </a:prstGeom>
        </p:spPr>
      </p:pic>
      <p:sp>
        <p:nvSpPr>
          <p:cNvPr id="7" name="Text 4"/>
          <p:cNvSpPr txBox="1"/>
          <p:nvPr/>
        </p:nvSpPr>
        <p:spPr>
          <a:xfrm>
            <a:off x="1234440" y="1737360"/>
            <a:ext cx="10241280" cy="585216"/>
          </a:xfrm>
          <a:prstGeom prst="rect">
            <a:avLst/>
          </a:prstGeom>
          <a:noFill/>
          <a:ln/>
        </p:spPr>
        <p:txBody>
          <a:bodyPr wrap="square" lIns="0" tIns="0" rIns="0" bIns="0" rtlCol="0" anchor="ctr"/>
          <a:lstStyle/>
          <a:p>
            <a:pPr marL="0" indent="0">
              <a:buNone/>
            </a:pPr>
            <a:r>
              <a:rPr lang="en-US" sz="1500" b="1" dirty="0">
                <a:solidFill>
                  <a:schemeClr val="tx1"/>
                </a:solidFill>
              </a:rPr>
              <a:t>Update your beneficiaries</a:t>
            </a:r>
            <a:r>
              <a:rPr lang="en-US" sz="1500" dirty="0">
                <a:solidFill>
                  <a:schemeClr val="tx1"/>
                </a:solidFill>
              </a:rPr>
              <a:t> for life insurance in Benefitfocus</a:t>
            </a:r>
            <a:endParaRPr lang="en-US" sz="1500" dirty="0"/>
          </a:p>
        </p:txBody>
      </p:sp>
      <p:sp>
        <p:nvSpPr>
          <p:cNvPr id="8" name="card"/>
          <p:cNvSpPr/>
          <p:nvPr/>
        </p:nvSpPr>
        <p:spPr>
          <a:xfrm>
            <a:off x="548640" y="2423160"/>
            <a:ext cx="11091672" cy="585216"/>
          </a:xfrm>
          <a:prstGeom prst="roundRect">
            <a:avLst>
              <a:gd name="adj" fmla="val 12500"/>
            </a:avLst>
          </a:prstGeom>
          <a:solidFill>
            <a:srgbClr val="F3F6FA"/>
          </a:solidFill>
          <a:ln/>
        </p:spPr>
        <p:txBody>
          <a:bodyPr/>
          <a:lstStyle/>
          <a:p>
            <a:endParaRPr lang="en-US"/>
          </a:p>
        </p:txBody>
      </p:sp>
      <p:pic>
        <p:nvPicPr>
          <p:cNvPr id="9" name="Image 1" descr="/tmp/d/a/ic142.png"/>
          <p:cNvPicPr>
            <a:picLocks noChangeAspect="1"/>
          </p:cNvPicPr>
          <p:nvPr/>
        </p:nvPicPr>
        <p:blipFill>
          <a:blip r:embed="rId3"/>
          <a:stretch>
            <a:fillRect/>
          </a:stretch>
        </p:blipFill>
        <p:spPr>
          <a:xfrm>
            <a:off x="731520" y="2551176"/>
            <a:ext cx="329184" cy="329184"/>
          </a:xfrm>
          <a:prstGeom prst="rect">
            <a:avLst/>
          </a:prstGeom>
        </p:spPr>
      </p:pic>
      <p:sp>
        <p:nvSpPr>
          <p:cNvPr id="10" name="Text 6"/>
          <p:cNvSpPr txBox="1"/>
          <p:nvPr/>
        </p:nvSpPr>
        <p:spPr>
          <a:xfrm>
            <a:off x="1234440" y="2423160"/>
            <a:ext cx="10241280" cy="585216"/>
          </a:xfrm>
          <a:prstGeom prst="rect">
            <a:avLst/>
          </a:prstGeom>
          <a:noFill/>
          <a:ln/>
        </p:spPr>
        <p:txBody>
          <a:bodyPr wrap="square" lIns="0" tIns="0" rIns="0" bIns="0" rtlCol="0" anchor="ctr"/>
          <a:lstStyle/>
          <a:p>
            <a:pPr marL="0" indent="0">
              <a:buNone/>
            </a:pPr>
            <a:r>
              <a:rPr lang="en-US" sz="1500" b="1" dirty="0">
                <a:solidFill>
                  <a:schemeClr val="tx1"/>
                </a:solidFill>
              </a:rPr>
              <a:t>Update your covered dependents</a:t>
            </a:r>
            <a:r>
              <a:rPr lang="en-US" sz="1500" dirty="0">
                <a:solidFill>
                  <a:schemeClr val="tx1"/>
                </a:solidFill>
              </a:rPr>
              <a:t> and make sure their SSNs are provided and correct in Benefitfocus (required by the IRS)</a:t>
            </a:r>
            <a:endParaRPr lang="en-US" sz="1500" dirty="0"/>
          </a:p>
        </p:txBody>
      </p:sp>
      <p:sp>
        <p:nvSpPr>
          <p:cNvPr id="11" name="card"/>
          <p:cNvSpPr/>
          <p:nvPr/>
        </p:nvSpPr>
        <p:spPr>
          <a:xfrm>
            <a:off x="548640" y="3108960"/>
            <a:ext cx="11091672" cy="585216"/>
          </a:xfrm>
          <a:prstGeom prst="roundRect">
            <a:avLst>
              <a:gd name="adj" fmla="val 12500"/>
            </a:avLst>
          </a:prstGeom>
          <a:solidFill>
            <a:schemeClr val="bg2"/>
          </a:solidFill>
          <a:ln/>
        </p:spPr>
        <p:txBody>
          <a:bodyPr/>
          <a:lstStyle/>
          <a:p>
            <a:endParaRPr lang="en-US"/>
          </a:p>
        </p:txBody>
      </p:sp>
      <p:pic>
        <p:nvPicPr>
          <p:cNvPr id="12" name="Image 2" descr="/tmp/d/a/ic142.png"/>
          <p:cNvPicPr>
            <a:picLocks noChangeAspect="1"/>
          </p:cNvPicPr>
          <p:nvPr/>
        </p:nvPicPr>
        <p:blipFill>
          <a:blip r:embed="rId3"/>
          <a:stretch>
            <a:fillRect/>
          </a:stretch>
        </p:blipFill>
        <p:spPr>
          <a:xfrm>
            <a:off x="731520" y="3236976"/>
            <a:ext cx="329184" cy="329184"/>
          </a:xfrm>
          <a:prstGeom prst="rect">
            <a:avLst/>
          </a:prstGeom>
        </p:spPr>
      </p:pic>
      <p:sp>
        <p:nvSpPr>
          <p:cNvPr id="13" name="Text 8"/>
          <p:cNvSpPr txBox="1"/>
          <p:nvPr/>
        </p:nvSpPr>
        <p:spPr>
          <a:xfrm>
            <a:off x="1234440" y="3108960"/>
            <a:ext cx="10241280" cy="585216"/>
          </a:xfrm>
          <a:prstGeom prst="rect">
            <a:avLst/>
          </a:prstGeom>
          <a:noFill/>
          <a:ln/>
        </p:spPr>
        <p:txBody>
          <a:bodyPr wrap="square" lIns="0" tIns="0" rIns="0" bIns="0" rtlCol="0" anchor="ctr"/>
          <a:lstStyle/>
          <a:p>
            <a:pPr marL="0" indent="0">
              <a:buNone/>
            </a:pPr>
            <a:r>
              <a:rPr lang="en-US" sz="1500" b="1" dirty="0">
                <a:solidFill>
                  <a:schemeClr val="tx1"/>
                </a:solidFill>
              </a:rPr>
              <a:t>Consider Voluntary Life Insurance</a:t>
            </a:r>
            <a:r>
              <a:rPr lang="en-US" sz="1500" dirty="0">
                <a:solidFill>
                  <a:schemeClr val="tx1"/>
                </a:solidFill>
              </a:rPr>
              <a:t> while you can enroll or increase up to the guaranteed issue limit</a:t>
            </a:r>
            <a:endParaRPr lang="en-US" sz="1500" dirty="0"/>
          </a:p>
        </p:txBody>
      </p:sp>
      <p:sp>
        <p:nvSpPr>
          <p:cNvPr id="14" name="card"/>
          <p:cNvSpPr/>
          <p:nvPr/>
        </p:nvSpPr>
        <p:spPr>
          <a:xfrm>
            <a:off x="548640" y="3794760"/>
            <a:ext cx="11091672" cy="585216"/>
          </a:xfrm>
          <a:prstGeom prst="roundRect">
            <a:avLst>
              <a:gd name="adj" fmla="val 12500"/>
            </a:avLst>
          </a:prstGeom>
          <a:solidFill>
            <a:srgbClr val="F3F6FA"/>
          </a:solidFill>
          <a:ln/>
        </p:spPr>
        <p:txBody>
          <a:bodyPr/>
          <a:lstStyle/>
          <a:p>
            <a:endParaRPr lang="en-US"/>
          </a:p>
        </p:txBody>
      </p:sp>
      <p:pic>
        <p:nvPicPr>
          <p:cNvPr id="15" name="Image 3" descr="/tmp/d/a/ic142.png"/>
          <p:cNvPicPr>
            <a:picLocks noChangeAspect="1"/>
          </p:cNvPicPr>
          <p:nvPr/>
        </p:nvPicPr>
        <p:blipFill>
          <a:blip r:embed="rId3"/>
          <a:stretch>
            <a:fillRect/>
          </a:stretch>
        </p:blipFill>
        <p:spPr>
          <a:xfrm>
            <a:off x="731520" y="3922776"/>
            <a:ext cx="329184" cy="329184"/>
          </a:xfrm>
          <a:prstGeom prst="rect">
            <a:avLst/>
          </a:prstGeom>
        </p:spPr>
      </p:pic>
      <p:sp>
        <p:nvSpPr>
          <p:cNvPr id="16" name="Text 10"/>
          <p:cNvSpPr txBox="1"/>
          <p:nvPr/>
        </p:nvSpPr>
        <p:spPr>
          <a:xfrm>
            <a:off x="1234440" y="3794760"/>
            <a:ext cx="10241280" cy="585216"/>
          </a:xfrm>
          <a:prstGeom prst="rect">
            <a:avLst/>
          </a:prstGeom>
          <a:noFill/>
          <a:ln/>
        </p:spPr>
        <p:txBody>
          <a:bodyPr wrap="square" lIns="0" tIns="0" rIns="0" bIns="0" rtlCol="0" anchor="ctr"/>
          <a:lstStyle/>
          <a:p>
            <a:pPr marL="0" indent="0">
              <a:buNone/>
            </a:pPr>
            <a:r>
              <a:rPr lang="en-US" sz="1500" b="1" dirty="0">
                <a:solidFill>
                  <a:schemeClr val="tx1"/>
                </a:solidFill>
              </a:rPr>
              <a:t>Review your 401(k) elections</a:t>
            </a:r>
            <a:r>
              <a:rPr lang="en-US" sz="1500" dirty="0">
                <a:solidFill>
                  <a:schemeClr val="tx1"/>
                </a:solidFill>
              </a:rPr>
              <a:t> via Fidelity</a:t>
            </a:r>
            <a:endParaRPr lang="en-US" sz="1500" dirty="0"/>
          </a:p>
        </p:txBody>
      </p:sp>
      <p:sp>
        <p:nvSpPr>
          <p:cNvPr id="17" name="card"/>
          <p:cNvSpPr/>
          <p:nvPr/>
        </p:nvSpPr>
        <p:spPr>
          <a:xfrm>
            <a:off x="548640" y="4480560"/>
            <a:ext cx="11091672" cy="585216"/>
          </a:xfrm>
          <a:prstGeom prst="roundRect">
            <a:avLst>
              <a:gd name="adj" fmla="val 12500"/>
            </a:avLst>
          </a:prstGeom>
          <a:solidFill>
            <a:schemeClr val="bg2"/>
          </a:solidFill>
          <a:ln/>
        </p:spPr>
        <p:txBody>
          <a:bodyPr/>
          <a:lstStyle/>
          <a:p>
            <a:endParaRPr lang="en-US"/>
          </a:p>
        </p:txBody>
      </p:sp>
      <p:pic>
        <p:nvPicPr>
          <p:cNvPr id="18" name="Image 4" descr="/tmp/d/a/ic142.png"/>
          <p:cNvPicPr>
            <a:picLocks noChangeAspect="1"/>
          </p:cNvPicPr>
          <p:nvPr/>
        </p:nvPicPr>
        <p:blipFill>
          <a:blip r:embed="rId3"/>
          <a:stretch>
            <a:fillRect/>
          </a:stretch>
        </p:blipFill>
        <p:spPr>
          <a:xfrm>
            <a:off x="731520" y="4608576"/>
            <a:ext cx="329184" cy="329184"/>
          </a:xfrm>
          <a:prstGeom prst="rect">
            <a:avLst/>
          </a:prstGeom>
        </p:spPr>
      </p:pic>
      <p:sp>
        <p:nvSpPr>
          <p:cNvPr id="19" name="Text 12"/>
          <p:cNvSpPr txBox="1"/>
          <p:nvPr/>
        </p:nvSpPr>
        <p:spPr>
          <a:xfrm>
            <a:off x="1234440" y="4480560"/>
            <a:ext cx="10241280" cy="585216"/>
          </a:xfrm>
          <a:prstGeom prst="rect">
            <a:avLst/>
          </a:prstGeom>
          <a:noFill/>
          <a:ln/>
        </p:spPr>
        <p:txBody>
          <a:bodyPr wrap="square" lIns="0" tIns="0" rIns="0" bIns="0" rtlCol="0" anchor="ctr"/>
          <a:lstStyle/>
          <a:p>
            <a:pPr marL="0" indent="0">
              <a:buNone/>
            </a:pPr>
            <a:r>
              <a:rPr lang="en-US" sz="1500" b="1" dirty="0">
                <a:solidFill>
                  <a:schemeClr val="tx1"/>
                </a:solidFill>
              </a:rPr>
              <a:t>Enroll in voluntary benefits</a:t>
            </a:r>
            <a:r>
              <a:rPr lang="en-US" sz="1500" dirty="0">
                <a:solidFill>
                  <a:schemeClr val="tx1"/>
                </a:solidFill>
              </a:rPr>
              <a:t> such as Auto/Home coverage, Legal Insurance, or Pet Insurance</a:t>
            </a:r>
            <a:endParaRPr lang="en-US" sz="1500" dirty="0"/>
          </a:p>
        </p:txBody>
      </p:sp>
      <p:sp>
        <p:nvSpPr>
          <p:cNvPr id="20" name="card"/>
          <p:cNvSpPr/>
          <p:nvPr/>
        </p:nvSpPr>
        <p:spPr>
          <a:xfrm>
            <a:off x="548640" y="5166360"/>
            <a:ext cx="11091672" cy="585216"/>
          </a:xfrm>
          <a:prstGeom prst="roundRect">
            <a:avLst>
              <a:gd name="adj" fmla="val 12500"/>
            </a:avLst>
          </a:prstGeom>
          <a:solidFill>
            <a:srgbClr val="F3F6FA"/>
          </a:solidFill>
          <a:ln/>
        </p:spPr>
        <p:txBody>
          <a:bodyPr/>
          <a:lstStyle/>
          <a:p>
            <a:endParaRPr lang="en-US"/>
          </a:p>
        </p:txBody>
      </p:sp>
      <p:pic>
        <p:nvPicPr>
          <p:cNvPr id="21" name="Image 5" descr="/tmp/d/a/ic142.png"/>
          <p:cNvPicPr>
            <a:picLocks noChangeAspect="1"/>
          </p:cNvPicPr>
          <p:nvPr/>
        </p:nvPicPr>
        <p:blipFill>
          <a:blip r:embed="rId3"/>
          <a:stretch>
            <a:fillRect/>
          </a:stretch>
        </p:blipFill>
        <p:spPr>
          <a:xfrm>
            <a:off x="731520" y="5294376"/>
            <a:ext cx="329184" cy="329184"/>
          </a:xfrm>
          <a:prstGeom prst="rect">
            <a:avLst/>
          </a:prstGeom>
        </p:spPr>
      </p:pic>
      <p:sp>
        <p:nvSpPr>
          <p:cNvPr id="22" name="Text 14"/>
          <p:cNvSpPr txBox="1"/>
          <p:nvPr/>
        </p:nvSpPr>
        <p:spPr>
          <a:xfrm>
            <a:off x="1234440" y="5166360"/>
            <a:ext cx="10241280" cy="585216"/>
          </a:xfrm>
          <a:prstGeom prst="rect">
            <a:avLst/>
          </a:prstGeom>
          <a:noFill/>
          <a:ln/>
        </p:spPr>
        <p:txBody>
          <a:bodyPr wrap="square" lIns="0" tIns="0" rIns="0" bIns="0" rtlCol="0" anchor="ctr"/>
          <a:lstStyle/>
          <a:p>
            <a:pPr marL="0" indent="0">
              <a:buNone/>
            </a:pPr>
            <a:r>
              <a:rPr lang="en-US" sz="1500" b="1" dirty="0">
                <a:solidFill>
                  <a:schemeClr val="tx1"/>
                </a:solidFill>
              </a:rPr>
              <a:t>Make sure an Emergency Contact</a:t>
            </a:r>
            <a:r>
              <a:rPr lang="en-US" sz="1500" dirty="0">
                <a:solidFill>
                  <a:schemeClr val="tx1"/>
                </a:solidFill>
              </a:rPr>
              <a:t> is listed in Thrive</a:t>
            </a:r>
            <a:endParaRPr lang="en-US" sz="15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548640" y="603504"/>
            <a:ext cx="9875520" cy="594360"/>
          </a:xfrm>
          <a:prstGeom prst="rect">
            <a:avLst/>
          </a:prstGeom>
          <a:noFill/>
          <a:ln/>
        </p:spPr>
        <p:txBody>
          <a:bodyPr wrap="square" lIns="0" tIns="0" rIns="0" bIns="0" rtlCol="0" anchor="t"/>
          <a:lstStyle/>
          <a:p>
            <a:pPr marL="0" indent="0" algn="l">
              <a:buNone/>
            </a:pPr>
            <a:r>
              <a:rPr lang="en-US" sz="3000" b="1" dirty="0">
                <a:solidFill>
                  <a:schemeClr val="accent1"/>
                </a:solidFill>
              </a:rPr>
              <a:t>Need Help Figuring It All Out?</a:t>
            </a:r>
            <a:endParaRPr lang="en-US" sz="3000" dirty="0"/>
          </a:p>
        </p:txBody>
      </p:sp>
      <p:sp>
        <p:nvSpPr>
          <p:cNvPr id="3" name="Text 1"/>
          <p:cNvSpPr>
            <a:spLocks noGrp="1"/>
          </p:cNvSpPr>
          <p:nvPr>
            <p:ph type="body" idx="102" hasCustomPrompt="1"/>
          </p:nvPr>
        </p:nvSpPr>
        <p:spPr>
          <a:xfrm>
            <a:off x="548640" y="347472"/>
            <a:ext cx="9601200" cy="274320"/>
          </a:xfrm>
          <a:prstGeom prst="rect">
            <a:avLst/>
          </a:prstGeom>
          <a:noFill/>
          <a:ln/>
        </p:spPr>
        <p:txBody>
          <a:bodyPr wrap="square" lIns="0" tIns="0" rIns="0" bIns="0" rtlCol="0"/>
          <a:lstStyle/>
          <a:p>
            <a:pPr marL="0" indent="0">
              <a:buNone/>
            </a:pPr>
            <a:r>
              <a:rPr lang="en-US" sz="1100" b="1" kern="0" spc="100" dirty="0">
                <a:solidFill>
                  <a:schemeClr val="accent2"/>
                </a:solidFill>
              </a:rPr>
              <a:t>GET READY TO ENROLL</a:t>
            </a:r>
            <a:endParaRPr lang="en-US" sz="1100" dirty="0"/>
          </a:p>
        </p:txBody>
      </p:sp>
      <p:sp>
        <p:nvSpPr>
          <p:cNvPr id="4" name="Text 1"/>
          <p:cNvSpPr>
            <a:spLocks noGrp="1"/>
          </p:cNvSpPr>
          <p:nvPr>
            <p:ph type="body" idx="104" hasCustomPrompt="1"/>
          </p:nvPr>
        </p:nvSpPr>
        <p:spPr>
          <a:xfrm>
            <a:off x="548640" y="1188720"/>
            <a:ext cx="11064240" cy="365760"/>
          </a:xfrm>
          <a:prstGeom prst="rect">
            <a:avLst/>
          </a:prstGeom>
          <a:noFill/>
          <a:ln/>
        </p:spPr>
        <p:txBody>
          <a:bodyPr wrap="square" lIns="0" tIns="0" rIns="0" bIns="0" rtlCol="0"/>
          <a:lstStyle/>
          <a:p>
            <a:pPr marL="0" indent="0">
              <a:buNone/>
            </a:pPr>
            <a:r>
              <a:rPr lang="en-US" sz="1500" dirty="0">
                <a:solidFill>
                  <a:schemeClr val="accent6"/>
                </a:solidFill>
              </a:rPr>
              <a:t>We have resources to make it easier</a:t>
            </a:r>
            <a:endParaRPr lang="en-US" sz="150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48640" y="1737360"/>
          <a:ext cx="7498080" cy="3327400"/>
        </p:xfrm>
        <a:graphic>
          <a:graphicData uri="http://schemas.openxmlformats.org/drawingml/2006/table">
            <a:tbl>
              <a:tblPr/>
              <a:tblGrid>
                <a:gridCol w="384048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tblGrid>
              <a:tr h="0">
                <a:tc>
                  <a:txBody>
                    <a:bodyPr/>
                    <a:lstStyle/>
                    <a:p>
                      <a:pPr marL="0" indent="0">
                        <a:buNone/>
                      </a:pPr>
                      <a:r>
                        <a:rPr lang="en-US" sz="1500" b="1" dirty="0">
                          <a:solidFill>
                            <a:schemeClr val="bg1"/>
                          </a:solidFill>
                        </a:rPr>
                        <a:t>Resource</a:t>
                      </a:r>
                      <a:endParaRPr lang="en-US" sz="15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tc>
                  <a:txBody>
                    <a:bodyPr/>
                    <a:lstStyle/>
                    <a:p>
                      <a:pPr marL="0" indent="0">
                        <a:buNone/>
                      </a:pPr>
                      <a:r>
                        <a:rPr lang="en-US" sz="1500" b="1" dirty="0">
                          <a:solidFill>
                            <a:schemeClr val="bg1"/>
                          </a:solidFill>
                        </a:rPr>
                        <a:t>Where to go</a:t>
                      </a:r>
                      <a:endParaRPr lang="en-US" sz="1500" dirty="0"/>
                    </a:p>
                  </a:txBody>
                  <a:tcPr marL="76200" marR="76200" marT="50800" marB="50800" anchor="b">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accent1"/>
                    </a:solidFill>
                  </a:tcPr>
                </a:tc>
                <a:extLst>
                  <a:ext uri="{0D108BD9-81ED-4DB2-BD59-A6C34878D82A}">
                    <a16:rowId xmlns:a16="http://schemas.microsoft.com/office/drawing/2014/main" val="10000"/>
                  </a:ext>
                </a:extLst>
              </a:tr>
              <a:tr h="0">
                <a:tc>
                  <a:txBody>
                    <a:bodyPr/>
                    <a:lstStyle/>
                    <a:p>
                      <a:pPr marL="0" indent="0">
                        <a:buNone/>
                      </a:pPr>
                      <a:r>
                        <a:rPr lang="en-US" sz="1500" b="1" dirty="0">
                          <a:solidFill>
                            <a:schemeClr val="tx1"/>
                          </a:solidFill>
                        </a:rPr>
                        <a:t>Teradyne Open Enrollment Website</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www.teradyne.com/benefits</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0">
                <a:tc>
                  <a:txBody>
                    <a:bodyPr/>
                    <a:lstStyle/>
                    <a:p>
                      <a:pPr marL="0" indent="0">
                        <a:buNone/>
                      </a:pPr>
                      <a:r>
                        <a:rPr lang="en-US" sz="1500" b="1" dirty="0">
                          <a:solidFill>
                            <a:schemeClr val="tx1"/>
                          </a:solidFill>
                        </a:rPr>
                        <a:t>Plan Comparisons and Summary Plan Descriptions</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500" dirty="0">
                          <a:solidFill>
                            <a:schemeClr val="tx1"/>
                          </a:solidFill>
                        </a:rPr>
                        <a:t>www.teradyne.com/benefits</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2"/>
                  </a:ext>
                </a:extLst>
              </a:tr>
              <a:tr h="0">
                <a:tc>
                  <a:txBody>
                    <a:bodyPr/>
                    <a:lstStyle/>
                    <a:p>
                      <a:pPr marL="0" indent="0">
                        <a:buNone/>
                      </a:pPr>
                      <a:r>
                        <a:rPr lang="en-US" sz="1500" b="1" dirty="0">
                          <a:solidFill>
                            <a:schemeClr val="tx1"/>
                          </a:solidFill>
                        </a:rPr>
                        <a:t>Teradyne Healthcare Calculator (Fidelity)</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www.teradyne.com/benefits</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0">
                <a:tc>
                  <a:txBody>
                    <a:bodyPr/>
                    <a:lstStyle/>
                    <a:p>
                      <a:pPr marL="0" indent="0">
                        <a:buNone/>
                      </a:pPr>
                      <a:r>
                        <a:rPr lang="en-US" sz="1500" b="1" dirty="0">
                          <a:solidFill>
                            <a:schemeClr val="tx1"/>
                          </a:solidFill>
                        </a:rPr>
                        <a:t>The Hartford Supplemental Health</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500" dirty="0">
                          <a:solidFill>
                            <a:schemeClr val="tx1"/>
                          </a:solidFill>
                        </a:rPr>
                        <a:t>www.teradyne.com/benefits</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4"/>
                  </a:ext>
                </a:extLst>
              </a:tr>
              <a:tr h="0">
                <a:tc>
                  <a:txBody>
                    <a:bodyPr/>
                    <a:lstStyle/>
                    <a:p>
                      <a:pPr marL="0" indent="0">
                        <a:buNone/>
                      </a:pPr>
                      <a:r>
                        <a:rPr lang="en-US" sz="1500" b="1" dirty="0">
                          <a:solidFill>
                            <a:schemeClr val="tx1"/>
                          </a:solidFill>
                        </a:rPr>
                        <a:t>Voluntary Benefits Website (Mercer)</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www.teradynevoluntarybenefits.com</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0">
                <a:tc>
                  <a:txBody>
                    <a:bodyPr/>
                    <a:lstStyle/>
                    <a:p>
                      <a:pPr marL="0" indent="0">
                        <a:buNone/>
                      </a:pPr>
                      <a:r>
                        <a:rPr lang="en-US" sz="1500" b="1" dirty="0">
                          <a:solidFill>
                            <a:schemeClr val="tx1"/>
                          </a:solidFill>
                        </a:rPr>
                        <a:t>Health Savings Account Resources</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tc>
                  <a:txBody>
                    <a:bodyPr/>
                    <a:lstStyle/>
                    <a:p>
                      <a:pPr marL="0" indent="0">
                        <a:buNone/>
                      </a:pPr>
                      <a:r>
                        <a:rPr lang="en-US" sz="1500" dirty="0">
                          <a:solidFill>
                            <a:schemeClr val="tx1"/>
                          </a:solidFill>
                        </a:rPr>
                        <a:t>www.401k.com (“Health Savings Account” tile)</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rgbClr val="F3F6FA"/>
                    </a:solidFill>
                  </a:tcPr>
                </a:tc>
                <a:extLst>
                  <a:ext uri="{0D108BD9-81ED-4DB2-BD59-A6C34878D82A}">
                    <a16:rowId xmlns:a16="http://schemas.microsoft.com/office/drawing/2014/main" val="10006"/>
                  </a:ext>
                </a:extLst>
              </a:tr>
              <a:tr h="0">
                <a:tc>
                  <a:txBody>
                    <a:bodyPr/>
                    <a:lstStyle/>
                    <a:p>
                      <a:pPr marL="0" indent="0">
                        <a:buNone/>
                      </a:pPr>
                      <a:r>
                        <a:rPr lang="en-US" sz="1500" b="1" dirty="0">
                          <a:solidFill>
                            <a:schemeClr val="tx1"/>
                          </a:solidFill>
                        </a:rPr>
                        <a:t>Carenet Member Advocacy</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tc>
                  <a:txBody>
                    <a:bodyPr/>
                    <a:lstStyle/>
                    <a:p>
                      <a:pPr marL="0" indent="0">
                        <a:buNone/>
                      </a:pPr>
                      <a:r>
                        <a:rPr lang="en-US" sz="1500" dirty="0">
                          <a:solidFill>
                            <a:schemeClr val="tx1"/>
                          </a:solidFill>
                        </a:rPr>
                        <a:t>MyAdvocateServices.com</a:t>
                      </a:r>
                      <a:endParaRPr lang="en-US" sz="1500" dirty="0"/>
                    </a:p>
                  </a:txBody>
                  <a:tcPr marL="76200" marR="76200" marT="50800" marB="50800">
                    <a:lnL w="9525" cap="flat" cmpd="sng" algn="ctr">
                      <a:solidFill>
                        <a:srgbClr val="C9CED6"/>
                      </a:solidFill>
                      <a:prstDash val="solid"/>
                      <a:round/>
                      <a:headEnd type="none" w="med" len="med"/>
                      <a:tailEnd type="none" w="med" len="med"/>
                    </a:lnL>
                    <a:lnR w="9525" cap="flat" cmpd="sng" algn="ctr">
                      <a:solidFill>
                        <a:srgbClr val="C9CED6"/>
                      </a:solidFill>
                      <a:prstDash val="solid"/>
                      <a:round/>
                      <a:headEnd type="none" w="med" len="med"/>
                      <a:tailEnd type="none" w="med" len="med"/>
                    </a:lnR>
                    <a:lnT w="9525" cap="flat" cmpd="sng" algn="ctr">
                      <a:solidFill>
                        <a:srgbClr val="C9CED6"/>
                      </a:solidFill>
                      <a:prstDash val="solid"/>
                      <a:round/>
                      <a:headEnd type="none" w="med" len="med"/>
                      <a:tailEnd type="none" w="med" len="med"/>
                    </a:lnT>
                    <a:lnB w="9525" cap="flat" cmpd="sng" algn="ctr">
                      <a:solidFill>
                        <a:srgbClr val="C9CED6"/>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bl>
          </a:graphicData>
        </a:graphic>
      </p:graphicFrame>
      <p:sp>
        <p:nvSpPr>
          <p:cNvPr id="6" name="card"/>
          <p:cNvSpPr/>
          <p:nvPr/>
        </p:nvSpPr>
        <p:spPr>
          <a:xfrm>
            <a:off x="8321040" y="1737360"/>
            <a:ext cx="3319272" cy="3108960"/>
          </a:xfrm>
          <a:prstGeom prst="roundRect">
            <a:avLst>
              <a:gd name="adj" fmla="val 2353"/>
            </a:avLst>
          </a:prstGeom>
          <a:solidFill>
            <a:schemeClr val="accent1"/>
          </a:solidFill>
          <a:ln/>
        </p:spPr>
        <p:txBody>
          <a:bodyPr/>
          <a:lstStyle/>
          <a:p>
            <a:endParaRPr lang="en-US"/>
          </a:p>
        </p:txBody>
      </p:sp>
      <p:pic>
        <p:nvPicPr>
          <p:cNvPr id="7" name="Image 0" descr="/tmp/d/a/ic082.png"/>
          <p:cNvPicPr>
            <a:picLocks noChangeAspect="1"/>
          </p:cNvPicPr>
          <p:nvPr/>
        </p:nvPicPr>
        <p:blipFill>
          <a:blip r:embed="rId3"/>
          <a:stretch>
            <a:fillRect/>
          </a:stretch>
        </p:blipFill>
        <p:spPr>
          <a:xfrm>
            <a:off x="9710928" y="1920240"/>
            <a:ext cx="548640" cy="548640"/>
          </a:xfrm>
          <a:prstGeom prst="rect">
            <a:avLst/>
          </a:prstGeom>
        </p:spPr>
      </p:pic>
      <p:sp>
        <p:nvSpPr>
          <p:cNvPr id="8" name="Text 4"/>
          <p:cNvSpPr txBox="1"/>
          <p:nvPr/>
        </p:nvSpPr>
        <p:spPr>
          <a:xfrm>
            <a:off x="8412480" y="2560320"/>
            <a:ext cx="3136392" cy="2103120"/>
          </a:xfrm>
          <a:prstGeom prst="rect">
            <a:avLst/>
          </a:prstGeom>
          <a:noFill/>
          <a:ln/>
        </p:spPr>
        <p:txBody>
          <a:bodyPr wrap="square" lIns="0" tIns="0" rIns="0" bIns="0" rtlCol="0" anchor="t"/>
          <a:lstStyle/>
          <a:p>
            <a:pPr marL="0" indent="0" algn="ctr">
              <a:spcAft>
                <a:spcPts val="800"/>
              </a:spcAft>
              <a:buNone/>
            </a:pPr>
            <a:r>
              <a:rPr lang="en-US" sz="2000" b="1" dirty="0">
                <a:solidFill>
                  <a:schemeClr val="bg1"/>
                </a:solidFill>
              </a:rPr>
              <a:t>Questions?</a:t>
            </a:r>
            <a:endParaRPr lang="en-US" sz="1400" dirty="0"/>
          </a:p>
          <a:p>
            <a:pPr marL="0" indent="0" algn="ctr">
              <a:buNone/>
            </a:pPr>
            <a:r>
              <a:rPr lang="en-US" sz="1400" b="1" dirty="0">
                <a:solidFill>
                  <a:schemeClr val="bg1"/>
                </a:solidFill>
              </a:rPr>
              <a:t>HR Service Center</a:t>
            </a:r>
            <a:endParaRPr lang="en-US" sz="1400" dirty="0"/>
          </a:p>
          <a:p>
            <a:pPr marL="0" indent="0" algn="ctr">
              <a:buNone/>
            </a:pPr>
            <a:r>
              <a:rPr lang="en-US" sz="1200" dirty="0">
                <a:solidFill>
                  <a:schemeClr val="bg1"/>
                </a:solidFill>
              </a:rPr>
              <a:t>hr.service.center@teradyne.com</a:t>
            </a:r>
            <a:endParaRPr lang="en-US" sz="1400" dirty="0"/>
          </a:p>
          <a:p>
            <a:pPr marL="0" indent="0" algn="ctr">
              <a:buNone/>
            </a:pPr>
            <a:r>
              <a:rPr lang="en-US" sz="1800" b="1" dirty="0">
                <a:solidFill>
                  <a:schemeClr val="bg1"/>
                </a:solidFill>
              </a:rPr>
              <a:t>978-370-3041</a:t>
            </a:r>
            <a:endParaRPr lang="en-US" sz="1400" dirty="0"/>
          </a:p>
        </p:txBody>
      </p:sp>
      <p:sp>
        <p:nvSpPr>
          <p:cNvPr id="25" name="Slide Number Placeholder 0"/>
          <p:cNvSpPr>
            <a:spLocks noGrp="1"/>
          </p:cNvSpPr>
          <p:nvPr>
            <p:ph type="sldNum" sz="quarter" idx="4294967295"/>
          </p:nvPr>
        </p:nvSpPr>
        <p:spPr>
          <a:xfrm>
            <a:off x="5852160" y="6291072"/>
            <a:ext cx="548640" cy="256032"/>
          </a:xfrm>
          <a:prstGeom prst="rect">
            <a:avLst/>
          </a:prstGeom>
          <a:extLst>
            <a:ext uri="{C572A759-6A51-4108-AA02-DFA0A04FC94B}">
              <ma14:wrappingTextBoxFlag xmlns:ma14="http://schemas.microsoft.com/office/mac/drawingml/2011/main" xmlns="" val="0"/>
            </a:ext>
          </a:extLst>
        </p:spPr>
        <p:txBody>
          <a:bodyPr/>
          <a:lstStyle>
            <a:lvl1pPr>
              <a:defRPr sz="1000">
                <a:solidFill>
                  <a:schemeClr val="accent6"/>
                </a:solidFill>
              </a:defRPr>
            </a:lvl1pPr>
          </a:lstStyle>
          <a:p>
            <a:pPr algn="ct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2" hasCustomPrompt="1"/>
          </p:nvPr>
        </p:nvSpPr>
        <p:spPr>
          <a:xfrm>
            <a:off x="731520" y="3017520"/>
            <a:ext cx="10058400" cy="914400"/>
          </a:xfrm>
          <a:prstGeom prst="rect">
            <a:avLst/>
          </a:prstGeom>
          <a:noFill/>
          <a:ln/>
        </p:spPr>
        <p:txBody>
          <a:bodyPr wrap="square" lIns="0" tIns="0" rIns="0" bIns="0" rtlCol="0"/>
          <a:lstStyle/>
          <a:p>
            <a:pPr marL="0" indent="0" algn="l">
              <a:buNone/>
            </a:pPr>
            <a:r>
              <a:rPr lang="en-US" sz="4400" b="1" dirty="0">
                <a:solidFill>
                  <a:schemeClr val="bg1"/>
                </a:solidFill>
              </a:rPr>
              <a:t>Questions?</a:t>
            </a:r>
            <a:endParaRPr lang="en-US" sz="4400" dirty="0"/>
          </a:p>
        </p:txBody>
      </p:sp>
      <p:sp>
        <p:nvSpPr>
          <p:cNvPr id="3" name="Text 0"/>
          <p:cNvSpPr>
            <a:spLocks noGrp="1"/>
          </p:cNvSpPr>
          <p:nvPr>
            <p:ph type="body" idx="101" hasCustomPrompt="1"/>
          </p:nvPr>
        </p:nvSpPr>
        <p:spPr>
          <a:xfrm>
            <a:off x="731520" y="2651760"/>
            <a:ext cx="9144000" cy="365760"/>
          </a:xfrm>
          <a:prstGeom prst="rect">
            <a:avLst/>
          </a:prstGeom>
          <a:noFill/>
          <a:ln/>
        </p:spPr>
        <p:txBody>
          <a:bodyPr wrap="square" lIns="0" tIns="0" rIns="0" bIns="0" rtlCol="0"/>
          <a:lstStyle/>
          <a:p>
            <a:pPr marL="0" indent="0">
              <a:buNone/>
            </a:pPr>
            <a:r>
              <a:rPr lang="en-US" sz="1400" b="1" kern="0" spc="200" dirty="0">
                <a:solidFill>
                  <a:schemeClr val="accent3"/>
                </a:solidFill>
              </a:rPr>
              <a:t>THANK YOU</a:t>
            </a:r>
            <a:endParaRPr lang="en-US" sz="1400" dirty="0"/>
          </a:p>
        </p:txBody>
      </p:sp>
      <p:sp>
        <p:nvSpPr>
          <p:cNvPr id="4" name="Text 2"/>
          <p:cNvSpPr txBox="1"/>
          <p:nvPr/>
        </p:nvSpPr>
        <p:spPr>
          <a:xfrm>
            <a:off x="731520" y="4114800"/>
            <a:ext cx="10058400" cy="411480"/>
          </a:xfrm>
          <a:prstGeom prst="rect">
            <a:avLst/>
          </a:prstGeom>
          <a:noFill/>
          <a:ln/>
        </p:spPr>
        <p:txBody>
          <a:bodyPr wrap="square" lIns="0" tIns="0" rIns="0" bIns="0" rtlCol="0" anchor="ctr"/>
          <a:lstStyle/>
          <a:p>
            <a:pPr marL="0" indent="0">
              <a:buNone/>
            </a:pPr>
            <a:r>
              <a:rPr lang="en-US" sz="1600" dirty="0">
                <a:solidFill>
                  <a:schemeClr val="bg1"/>
                </a:solidFill>
              </a:rPr>
              <a:t>HR Service Center  |  hr.service.center@teradyne.com  |  978-370-3041</a:t>
            </a:r>
            <a:endParaRPr lang="en-US" sz="1600" dirty="0"/>
          </a:p>
        </p:txBody>
      </p:sp>
    </p:spTree>
  </p:cSld>
  <p:clrMapOvr>
    <a:masterClrMapping/>
  </p:clrMapOvr>
</p:sld>
</file>

<file path=ppt/theme/theme1.xml><?xml version="1.0" encoding="utf-8"?>
<a:theme xmlns:a="http://schemas.openxmlformats.org/drawingml/2006/main" name="Teradyne Benefits">
  <a:themeElements>
    <a:clrScheme name="Teradyne Benefits">
      <a:dk1>
        <a:srgbClr val="3D4142"/>
      </a:dk1>
      <a:lt1>
        <a:srgbClr val="FFFFFF"/>
      </a:lt1>
      <a:dk2>
        <a:srgbClr val="003087"/>
      </a:dk2>
      <a:lt2>
        <a:srgbClr val="E8EEF7"/>
      </a:lt2>
      <a:accent1>
        <a:srgbClr val="003087"/>
      </a:accent1>
      <a:accent2>
        <a:srgbClr val="1D8296"/>
      </a:accent2>
      <a:accent3>
        <a:srgbClr val="2AB2E6"/>
      </a:accent3>
      <a:accent4>
        <a:srgbClr val="F2B43A"/>
      </a:accent4>
      <a:accent5>
        <a:srgbClr val="45C4B0"/>
      </a:accent5>
      <a:accent6>
        <a:srgbClr val="545859"/>
      </a:accent6>
      <a:hlink>
        <a:srgbClr val="003087"/>
      </a:hlink>
      <a:folHlink>
        <a:srgbClr val="1D8296"/>
      </a:folHlink>
    </a:clrScheme>
    <a:fontScheme name="Teradyne Benefit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3667</Words>
  <Application>Microsoft Office PowerPoint</Application>
  <PresentationFormat>Widescreen</PresentationFormat>
  <Paragraphs>494</Paragraphs>
  <Slides>28</Slides>
  <Notes>28</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28</vt:i4>
      </vt:variant>
    </vt:vector>
  </HeadingPairs>
  <TitlesOfParts>
    <vt:vector size="30" baseType="lpstr">
      <vt:lpstr>Arial</vt:lpstr>
      <vt:lpstr>Teradyne Benefits</vt:lpstr>
      <vt:lpstr>PowerPoint Presentation</vt:lpstr>
      <vt:lpstr>It’s Time to Enroll for 2027 Benefits</vt:lpstr>
      <vt:lpstr>What’s New for 2027</vt:lpstr>
      <vt:lpstr>Medical, Dental, and Vision Rate Changes</vt:lpstr>
      <vt:lpstr>2027 Open Enrollment Highlights</vt:lpstr>
      <vt:lpstr>Important Updates to Your HSA and FSA Accounts</vt:lpstr>
      <vt:lpstr>Resources for Maximizing Value</vt:lpstr>
      <vt:lpstr>Teradyne Resources to Maximize Your Benefits Value</vt:lpstr>
      <vt:lpstr>Free Preventive Care</vt:lpstr>
      <vt:lpstr>A Strong Provider Network</vt:lpstr>
      <vt:lpstr>Opt for Generic Prescription Drugs</vt:lpstr>
      <vt:lpstr>New for 2027: Dispense As Written</vt:lpstr>
      <vt:lpstr>Choice of Plans</vt:lpstr>
      <vt:lpstr>The Hartford Voluntary Benefits</vt:lpstr>
      <vt:lpstr>Medical + Supplemental Medical Coverage</vt:lpstr>
      <vt:lpstr>Tax-advantaged Accounts</vt:lpstr>
      <vt:lpstr>2027 HSA Plan Details</vt:lpstr>
      <vt:lpstr>Fitness and Weight Loss Reimbursements</vt:lpstr>
      <vt:lpstr>TELUS Health Employee Assistance Program</vt:lpstr>
      <vt:lpstr>Bright Horizons Enhanced Family Marketplace</vt:lpstr>
      <vt:lpstr>Member Advocacy Support through Carenet</vt:lpstr>
      <vt:lpstr>Get Ready to Enroll</vt:lpstr>
      <vt:lpstr>Your Benefit Options At-a-Glance</vt:lpstr>
      <vt:lpstr>What Happens If You Don’t Enroll?</vt:lpstr>
      <vt:lpstr>How to Enroll</vt:lpstr>
      <vt:lpstr>Other Considerations</vt:lpstr>
      <vt:lpstr>Need Help Figuring It All Out?</vt:lpstr>
      <vt:lpstr>Questions?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Teradyne 2027 Annual Open Enrollment</dc:title>
  <dc:subject>PptxGenJS Presentation</dc:subject>
  <dc:creator>Teradyne HR</dc:creator>
  <cp:lastModifiedBy>Karen Murphy</cp:lastModifiedBy>
  <cp:revision>2</cp:revision>
  <dcterms:created xsi:type="dcterms:W3CDTF">2026-11-02T11:20:33Z</dcterms:created>
  <dcterms:modified xsi:type="dcterms:W3CDTF">2026-11-02T11:59:21Z</dcterms:modified>
</cp:coreProperties>
</file>